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9" r:id="rId3"/>
    <p:sldId id="316" r:id="rId4"/>
    <p:sldId id="288" r:id="rId5"/>
    <p:sldId id="320" r:id="rId6"/>
    <p:sldId id="327" r:id="rId7"/>
    <p:sldId id="321" r:id="rId8"/>
    <p:sldId id="322" r:id="rId9"/>
    <p:sldId id="323" r:id="rId10"/>
    <p:sldId id="317" r:id="rId11"/>
    <p:sldId id="325" r:id="rId12"/>
    <p:sldId id="324" r:id="rId13"/>
    <p:sldId id="318" r:id="rId14"/>
    <p:sldId id="326" r:id="rId15"/>
    <p:sldId id="328" r:id="rId16"/>
    <p:sldId id="329" r:id="rId17"/>
    <p:sldId id="330" r:id="rId18"/>
    <p:sldId id="319" r:id="rId19"/>
    <p:sldId id="331" r:id="rId20"/>
    <p:sldId id="335" r:id="rId21"/>
    <p:sldId id="332" r:id="rId22"/>
    <p:sldId id="334" r:id="rId23"/>
    <p:sldId id="336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0" autoAdjust="0"/>
    <p:restoredTop sz="94690"/>
  </p:normalViewPr>
  <p:slideViewPr>
    <p:cSldViewPr snapToGrid="0" snapToObjects="1">
      <p:cViewPr varScale="1">
        <p:scale>
          <a:sx n="60" d="100"/>
          <a:sy n="60" d="100"/>
        </p:scale>
        <p:origin x="78" y="11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4F31C-27BA-B741-B3F9-2FDD447E7292}" type="doc">
      <dgm:prSet loTypeId="urn:microsoft.com/office/officeart/2005/8/layout/venn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F6C640-B112-5C4D-9C16-79C19DE882AC}">
      <dgm:prSet phldrT="[Text]"/>
      <dgm:spPr/>
      <dgm:t>
        <a:bodyPr/>
        <a:lstStyle/>
        <a:p>
          <a:r>
            <a:rPr lang="en-US" dirty="0"/>
            <a:t>Health care mistreatment</a:t>
          </a:r>
        </a:p>
      </dgm:t>
    </dgm:pt>
    <dgm:pt modelId="{B64D60DF-5186-AB45-BB41-703BCAB3D321}" type="parTrans" cxnId="{BFBAC33E-5343-2C4D-8E42-14818CCCCECF}">
      <dgm:prSet/>
      <dgm:spPr/>
      <dgm:t>
        <a:bodyPr/>
        <a:lstStyle/>
        <a:p>
          <a:endParaRPr lang="en-US"/>
        </a:p>
      </dgm:t>
    </dgm:pt>
    <dgm:pt modelId="{4DB6FB1E-45A2-2744-B3A6-02110265644F}" type="sibTrans" cxnId="{BFBAC33E-5343-2C4D-8E42-14818CCCCECF}">
      <dgm:prSet/>
      <dgm:spPr/>
      <dgm:t>
        <a:bodyPr/>
        <a:lstStyle/>
        <a:p>
          <a:endParaRPr lang="en-US"/>
        </a:p>
      </dgm:t>
    </dgm:pt>
    <dgm:pt modelId="{ACC1A8B1-0D19-064B-8DFA-136CF93994F1}">
      <dgm:prSet phldrT="[Text]"/>
      <dgm:spPr/>
      <dgm:t>
        <a:bodyPr/>
        <a:lstStyle/>
        <a:p>
          <a:r>
            <a:rPr lang="en-US" dirty="0"/>
            <a:t>Confidentiality concerns</a:t>
          </a:r>
        </a:p>
      </dgm:t>
    </dgm:pt>
    <dgm:pt modelId="{9A9750E3-54A3-8E48-AB20-936B741D4F99}" type="parTrans" cxnId="{19E9152F-6C2D-B044-9B96-FB874ECAD8C2}">
      <dgm:prSet/>
      <dgm:spPr/>
      <dgm:t>
        <a:bodyPr/>
        <a:lstStyle/>
        <a:p>
          <a:endParaRPr lang="en-US"/>
        </a:p>
      </dgm:t>
    </dgm:pt>
    <dgm:pt modelId="{0F36198A-F0DC-4F4F-90E6-B881C8754045}" type="sibTrans" cxnId="{19E9152F-6C2D-B044-9B96-FB874ECAD8C2}">
      <dgm:prSet/>
      <dgm:spPr/>
      <dgm:t>
        <a:bodyPr/>
        <a:lstStyle/>
        <a:p>
          <a:endParaRPr lang="en-US"/>
        </a:p>
      </dgm:t>
    </dgm:pt>
    <dgm:pt modelId="{504D1360-6C94-D848-A319-37C7B9E63C85}">
      <dgm:prSet phldrT="[Text]"/>
      <dgm:spPr/>
      <dgm:t>
        <a:bodyPr/>
        <a:lstStyle/>
        <a:p>
          <a:r>
            <a:rPr lang="en-US" dirty="0"/>
            <a:t>HIV stigma rooted in low treatment literacy </a:t>
          </a:r>
        </a:p>
      </dgm:t>
    </dgm:pt>
    <dgm:pt modelId="{45448296-38DB-C04D-B725-40030A8CB787}" type="parTrans" cxnId="{F4BAD88F-2659-2642-933E-678A5D544E46}">
      <dgm:prSet/>
      <dgm:spPr/>
      <dgm:t>
        <a:bodyPr/>
        <a:lstStyle/>
        <a:p>
          <a:endParaRPr lang="en-US"/>
        </a:p>
      </dgm:t>
    </dgm:pt>
    <dgm:pt modelId="{9887F2A7-A04F-3740-9C0F-63C1E19F9198}" type="sibTrans" cxnId="{F4BAD88F-2659-2642-933E-678A5D544E46}">
      <dgm:prSet/>
      <dgm:spPr/>
      <dgm:t>
        <a:bodyPr/>
        <a:lstStyle/>
        <a:p>
          <a:endParaRPr lang="en-US"/>
        </a:p>
      </dgm:t>
    </dgm:pt>
    <dgm:pt modelId="{C70564CA-330A-3B4E-B4A5-B4821ACFC243}" type="pres">
      <dgm:prSet presAssocID="{C634F31C-27BA-B741-B3F9-2FDD447E72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DDF913-1731-A742-87E2-BA38B9840508}" type="pres">
      <dgm:prSet presAssocID="{C634F31C-27BA-B741-B3F9-2FDD447E7292}" presName="comp1" presStyleCnt="0"/>
      <dgm:spPr/>
    </dgm:pt>
    <dgm:pt modelId="{7AB9672F-FD01-0A4E-97B5-63ABF781FBBE}" type="pres">
      <dgm:prSet presAssocID="{C634F31C-27BA-B741-B3F9-2FDD447E7292}" presName="circle1" presStyleLbl="node1" presStyleIdx="0" presStyleCnt="3"/>
      <dgm:spPr/>
      <dgm:t>
        <a:bodyPr/>
        <a:lstStyle/>
        <a:p>
          <a:endParaRPr lang="en-US"/>
        </a:p>
      </dgm:t>
    </dgm:pt>
    <dgm:pt modelId="{CBB50680-11F1-8147-83AA-E39D1DD64730}" type="pres">
      <dgm:prSet presAssocID="{C634F31C-27BA-B741-B3F9-2FDD447E729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1267B-A535-0B42-9F6D-FAB87A813381}" type="pres">
      <dgm:prSet presAssocID="{C634F31C-27BA-B741-B3F9-2FDD447E7292}" presName="comp2" presStyleCnt="0"/>
      <dgm:spPr/>
    </dgm:pt>
    <dgm:pt modelId="{9451B0D9-6632-AF4D-97BF-A5249AE6E6EC}" type="pres">
      <dgm:prSet presAssocID="{C634F31C-27BA-B741-B3F9-2FDD447E7292}" presName="circle2" presStyleLbl="node1" presStyleIdx="1" presStyleCnt="3"/>
      <dgm:spPr/>
      <dgm:t>
        <a:bodyPr/>
        <a:lstStyle/>
        <a:p>
          <a:endParaRPr lang="en-US"/>
        </a:p>
      </dgm:t>
    </dgm:pt>
    <dgm:pt modelId="{732EC35C-360C-704F-813F-E17EB1507C3C}" type="pres">
      <dgm:prSet presAssocID="{C634F31C-27BA-B741-B3F9-2FDD447E729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D455D-C98B-FF4D-83C0-E39DEE7F8BE8}" type="pres">
      <dgm:prSet presAssocID="{C634F31C-27BA-B741-B3F9-2FDD447E7292}" presName="comp3" presStyleCnt="0"/>
      <dgm:spPr/>
    </dgm:pt>
    <dgm:pt modelId="{48E9B53E-D3B9-5A45-8E49-C73EA5904D77}" type="pres">
      <dgm:prSet presAssocID="{C634F31C-27BA-B741-B3F9-2FDD447E7292}" presName="circle3" presStyleLbl="node1" presStyleIdx="2" presStyleCnt="3"/>
      <dgm:spPr/>
      <dgm:t>
        <a:bodyPr/>
        <a:lstStyle/>
        <a:p>
          <a:endParaRPr lang="en-US"/>
        </a:p>
      </dgm:t>
    </dgm:pt>
    <dgm:pt modelId="{A55FED37-F61A-1C45-80AC-6411EF1398A1}" type="pres">
      <dgm:prSet presAssocID="{C634F31C-27BA-B741-B3F9-2FDD447E729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880EE5-9D83-0F41-A3B9-25964DA66376}" type="presOf" srcId="{23F6C640-B112-5C4D-9C16-79C19DE882AC}" destId="{CBB50680-11F1-8147-83AA-E39D1DD64730}" srcOrd="1" destOrd="0" presId="urn:microsoft.com/office/officeart/2005/8/layout/venn2"/>
    <dgm:cxn modelId="{98268716-E636-EB41-8442-B4581C4E7FA2}" type="presOf" srcId="{ACC1A8B1-0D19-064B-8DFA-136CF93994F1}" destId="{9451B0D9-6632-AF4D-97BF-A5249AE6E6EC}" srcOrd="0" destOrd="0" presId="urn:microsoft.com/office/officeart/2005/8/layout/venn2"/>
    <dgm:cxn modelId="{19E9152F-6C2D-B044-9B96-FB874ECAD8C2}" srcId="{C634F31C-27BA-B741-B3F9-2FDD447E7292}" destId="{ACC1A8B1-0D19-064B-8DFA-136CF93994F1}" srcOrd="1" destOrd="0" parTransId="{9A9750E3-54A3-8E48-AB20-936B741D4F99}" sibTransId="{0F36198A-F0DC-4F4F-90E6-B881C8754045}"/>
    <dgm:cxn modelId="{F4BAD88F-2659-2642-933E-678A5D544E46}" srcId="{C634F31C-27BA-B741-B3F9-2FDD447E7292}" destId="{504D1360-6C94-D848-A319-37C7B9E63C85}" srcOrd="2" destOrd="0" parTransId="{45448296-38DB-C04D-B725-40030A8CB787}" sibTransId="{9887F2A7-A04F-3740-9C0F-63C1E19F9198}"/>
    <dgm:cxn modelId="{EB9763EF-EC01-C84C-8852-F6D53A209041}" type="presOf" srcId="{C634F31C-27BA-B741-B3F9-2FDD447E7292}" destId="{C70564CA-330A-3B4E-B4A5-B4821ACFC243}" srcOrd="0" destOrd="0" presId="urn:microsoft.com/office/officeart/2005/8/layout/venn2"/>
    <dgm:cxn modelId="{496A090B-74E0-FE4B-B132-245FFA4F23DC}" type="presOf" srcId="{ACC1A8B1-0D19-064B-8DFA-136CF93994F1}" destId="{732EC35C-360C-704F-813F-E17EB1507C3C}" srcOrd="1" destOrd="0" presId="urn:microsoft.com/office/officeart/2005/8/layout/venn2"/>
    <dgm:cxn modelId="{4A1C88E3-A8E6-A243-A579-A78042E27171}" type="presOf" srcId="{504D1360-6C94-D848-A319-37C7B9E63C85}" destId="{A55FED37-F61A-1C45-80AC-6411EF1398A1}" srcOrd="1" destOrd="0" presId="urn:microsoft.com/office/officeart/2005/8/layout/venn2"/>
    <dgm:cxn modelId="{BFBAC33E-5343-2C4D-8E42-14818CCCCECF}" srcId="{C634F31C-27BA-B741-B3F9-2FDD447E7292}" destId="{23F6C640-B112-5C4D-9C16-79C19DE882AC}" srcOrd="0" destOrd="0" parTransId="{B64D60DF-5186-AB45-BB41-703BCAB3D321}" sibTransId="{4DB6FB1E-45A2-2744-B3A6-02110265644F}"/>
    <dgm:cxn modelId="{CC7DFE58-FF27-ED4A-A6B6-70EE85476D5F}" type="presOf" srcId="{504D1360-6C94-D848-A319-37C7B9E63C85}" destId="{48E9B53E-D3B9-5A45-8E49-C73EA5904D77}" srcOrd="0" destOrd="0" presId="urn:microsoft.com/office/officeart/2005/8/layout/venn2"/>
    <dgm:cxn modelId="{7AC16414-4347-2B43-8D66-555F4D5166F6}" type="presOf" srcId="{23F6C640-B112-5C4D-9C16-79C19DE882AC}" destId="{7AB9672F-FD01-0A4E-97B5-63ABF781FBBE}" srcOrd="0" destOrd="0" presId="urn:microsoft.com/office/officeart/2005/8/layout/venn2"/>
    <dgm:cxn modelId="{80AA522D-FDDD-0E45-B37D-FEE892D4BCD4}" type="presParOf" srcId="{C70564CA-330A-3B4E-B4A5-B4821ACFC243}" destId="{55DDF913-1731-A742-87E2-BA38B9840508}" srcOrd="0" destOrd="0" presId="urn:microsoft.com/office/officeart/2005/8/layout/venn2"/>
    <dgm:cxn modelId="{A15725B6-7EA5-F84E-88D3-819A37899E0F}" type="presParOf" srcId="{55DDF913-1731-A742-87E2-BA38B9840508}" destId="{7AB9672F-FD01-0A4E-97B5-63ABF781FBBE}" srcOrd="0" destOrd="0" presId="urn:microsoft.com/office/officeart/2005/8/layout/venn2"/>
    <dgm:cxn modelId="{0B52E5DE-E9EA-0743-AC29-D915A3CE8EF0}" type="presParOf" srcId="{55DDF913-1731-A742-87E2-BA38B9840508}" destId="{CBB50680-11F1-8147-83AA-E39D1DD64730}" srcOrd="1" destOrd="0" presId="urn:microsoft.com/office/officeart/2005/8/layout/venn2"/>
    <dgm:cxn modelId="{98E28CC3-5583-EE4F-9FB8-AA789EAB98D7}" type="presParOf" srcId="{C70564CA-330A-3B4E-B4A5-B4821ACFC243}" destId="{6501267B-A535-0B42-9F6D-FAB87A813381}" srcOrd="1" destOrd="0" presId="urn:microsoft.com/office/officeart/2005/8/layout/venn2"/>
    <dgm:cxn modelId="{E7F910A2-A06F-514D-9DB6-578EC0401686}" type="presParOf" srcId="{6501267B-A535-0B42-9F6D-FAB87A813381}" destId="{9451B0D9-6632-AF4D-97BF-A5249AE6E6EC}" srcOrd="0" destOrd="0" presId="urn:microsoft.com/office/officeart/2005/8/layout/venn2"/>
    <dgm:cxn modelId="{A90D8BF4-776B-9247-AC29-CB650E72FBEA}" type="presParOf" srcId="{6501267B-A535-0B42-9F6D-FAB87A813381}" destId="{732EC35C-360C-704F-813F-E17EB1507C3C}" srcOrd="1" destOrd="0" presId="urn:microsoft.com/office/officeart/2005/8/layout/venn2"/>
    <dgm:cxn modelId="{FF98DEFD-694A-194E-A3A7-D3EA5E720B54}" type="presParOf" srcId="{C70564CA-330A-3B4E-B4A5-B4821ACFC243}" destId="{D65D455D-C98B-FF4D-83C0-E39DEE7F8BE8}" srcOrd="2" destOrd="0" presId="urn:microsoft.com/office/officeart/2005/8/layout/venn2"/>
    <dgm:cxn modelId="{D07675A0-7EB6-7448-B547-D90E2548A54A}" type="presParOf" srcId="{D65D455D-C98B-FF4D-83C0-E39DEE7F8BE8}" destId="{48E9B53E-D3B9-5A45-8E49-C73EA5904D77}" srcOrd="0" destOrd="0" presId="urn:microsoft.com/office/officeart/2005/8/layout/venn2"/>
    <dgm:cxn modelId="{E62495C3-2963-3049-BD2C-9EABF1E8A25C}" type="presParOf" srcId="{D65D455D-C98B-FF4D-83C0-E39DEE7F8BE8}" destId="{A55FED37-F61A-1C45-80AC-6411EF1398A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4F31C-27BA-B741-B3F9-2FDD447E7292}" type="doc">
      <dgm:prSet loTypeId="urn:microsoft.com/office/officeart/2005/8/layout/venn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F6C640-B112-5C4D-9C16-79C19DE882AC}">
      <dgm:prSet phldrT="[Text]"/>
      <dgm:spPr/>
      <dgm:t>
        <a:bodyPr/>
        <a:lstStyle/>
        <a:p>
          <a:r>
            <a:rPr lang="en-US" dirty="0"/>
            <a:t>Improving access</a:t>
          </a:r>
        </a:p>
      </dgm:t>
    </dgm:pt>
    <dgm:pt modelId="{B64D60DF-5186-AB45-BB41-703BCAB3D321}" type="parTrans" cxnId="{BFBAC33E-5343-2C4D-8E42-14818CCCCECF}">
      <dgm:prSet/>
      <dgm:spPr/>
      <dgm:t>
        <a:bodyPr/>
        <a:lstStyle/>
        <a:p>
          <a:endParaRPr lang="en-US"/>
        </a:p>
      </dgm:t>
    </dgm:pt>
    <dgm:pt modelId="{4DB6FB1E-45A2-2744-B3A6-02110265644F}" type="sibTrans" cxnId="{BFBAC33E-5343-2C4D-8E42-14818CCCCECF}">
      <dgm:prSet/>
      <dgm:spPr/>
      <dgm:t>
        <a:bodyPr/>
        <a:lstStyle/>
        <a:p>
          <a:endParaRPr lang="en-US"/>
        </a:p>
      </dgm:t>
    </dgm:pt>
    <dgm:pt modelId="{ACC1A8B1-0D19-064B-8DFA-136CF93994F1}">
      <dgm:prSet phldrT="[Text]"/>
      <dgm:spPr/>
      <dgm:t>
        <a:bodyPr/>
        <a:lstStyle/>
        <a:p>
          <a:r>
            <a:rPr lang="en-US" dirty="0"/>
            <a:t>Social Support</a:t>
          </a:r>
        </a:p>
      </dgm:t>
    </dgm:pt>
    <dgm:pt modelId="{9A9750E3-54A3-8E48-AB20-936B741D4F99}" type="parTrans" cxnId="{19E9152F-6C2D-B044-9B96-FB874ECAD8C2}">
      <dgm:prSet/>
      <dgm:spPr/>
      <dgm:t>
        <a:bodyPr/>
        <a:lstStyle/>
        <a:p>
          <a:endParaRPr lang="en-US"/>
        </a:p>
      </dgm:t>
    </dgm:pt>
    <dgm:pt modelId="{0F36198A-F0DC-4F4F-90E6-B881C8754045}" type="sibTrans" cxnId="{19E9152F-6C2D-B044-9B96-FB874ECAD8C2}">
      <dgm:prSet/>
      <dgm:spPr/>
      <dgm:t>
        <a:bodyPr/>
        <a:lstStyle/>
        <a:p>
          <a:endParaRPr lang="en-US"/>
        </a:p>
      </dgm:t>
    </dgm:pt>
    <dgm:pt modelId="{504D1360-6C94-D848-A319-37C7B9E63C85}">
      <dgm:prSet phldrT="[Text]"/>
      <dgm:spPr/>
      <dgm:t>
        <a:bodyPr/>
        <a:lstStyle/>
        <a:p>
          <a:r>
            <a:rPr lang="en-US" dirty="0"/>
            <a:t>Benefits of knowing one's status</a:t>
          </a:r>
        </a:p>
      </dgm:t>
    </dgm:pt>
    <dgm:pt modelId="{45448296-38DB-C04D-B725-40030A8CB787}" type="parTrans" cxnId="{F4BAD88F-2659-2642-933E-678A5D544E46}">
      <dgm:prSet/>
      <dgm:spPr/>
      <dgm:t>
        <a:bodyPr/>
        <a:lstStyle/>
        <a:p>
          <a:endParaRPr lang="en-US"/>
        </a:p>
      </dgm:t>
    </dgm:pt>
    <dgm:pt modelId="{9887F2A7-A04F-3740-9C0F-63C1E19F9198}" type="sibTrans" cxnId="{F4BAD88F-2659-2642-933E-678A5D544E46}">
      <dgm:prSet/>
      <dgm:spPr/>
      <dgm:t>
        <a:bodyPr/>
        <a:lstStyle/>
        <a:p>
          <a:endParaRPr lang="en-US"/>
        </a:p>
      </dgm:t>
    </dgm:pt>
    <dgm:pt modelId="{C70564CA-330A-3B4E-B4A5-B4821ACFC243}" type="pres">
      <dgm:prSet presAssocID="{C634F31C-27BA-B741-B3F9-2FDD447E72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DDF913-1731-A742-87E2-BA38B9840508}" type="pres">
      <dgm:prSet presAssocID="{C634F31C-27BA-B741-B3F9-2FDD447E7292}" presName="comp1" presStyleCnt="0"/>
      <dgm:spPr/>
    </dgm:pt>
    <dgm:pt modelId="{7AB9672F-FD01-0A4E-97B5-63ABF781FBBE}" type="pres">
      <dgm:prSet presAssocID="{C634F31C-27BA-B741-B3F9-2FDD447E7292}" presName="circle1" presStyleLbl="node1" presStyleIdx="0" presStyleCnt="3"/>
      <dgm:spPr/>
      <dgm:t>
        <a:bodyPr/>
        <a:lstStyle/>
        <a:p>
          <a:endParaRPr lang="en-US"/>
        </a:p>
      </dgm:t>
    </dgm:pt>
    <dgm:pt modelId="{CBB50680-11F1-8147-83AA-E39D1DD64730}" type="pres">
      <dgm:prSet presAssocID="{C634F31C-27BA-B741-B3F9-2FDD447E729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1267B-A535-0B42-9F6D-FAB87A813381}" type="pres">
      <dgm:prSet presAssocID="{C634F31C-27BA-B741-B3F9-2FDD447E7292}" presName="comp2" presStyleCnt="0"/>
      <dgm:spPr/>
    </dgm:pt>
    <dgm:pt modelId="{9451B0D9-6632-AF4D-97BF-A5249AE6E6EC}" type="pres">
      <dgm:prSet presAssocID="{C634F31C-27BA-B741-B3F9-2FDD447E7292}" presName="circle2" presStyleLbl="node1" presStyleIdx="1" presStyleCnt="3"/>
      <dgm:spPr/>
      <dgm:t>
        <a:bodyPr/>
        <a:lstStyle/>
        <a:p>
          <a:endParaRPr lang="en-US"/>
        </a:p>
      </dgm:t>
    </dgm:pt>
    <dgm:pt modelId="{732EC35C-360C-704F-813F-E17EB1507C3C}" type="pres">
      <dgm:prSet presAssocID="{C634F31C-27BA-B741-B3F9-2FDD447E729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D455D-C98B-FF4D-83C0-E39DEE7F8BE8}" type="pres">
      <dgm:prSet presAssocID="{C634F31C-27BA-B741-B3F9-2FDD447E7292}" presName="comp3" presStyleCnt="0"/>
      <dgm:spPr/>
    </dgm:pt>
    <dgm:pt modelId="{48E9B53E-D3B9-5A45-8E49-C73EA5904D77}" type="pres">
      <dgm:prSet presAssocID="{C634F31C-27BA-B741-B3F9-2FDD447E7292}" presName="circle3" presStyleLbl="node1" presStyleIdx="2" presStyleCnt="3"/>
      <dgm:spPr/>
      <dgm:t>
        <a:bodyPr/>
        <a:lstStyle/>
        <a:p>
          <a:endParaRPr lang="en-US"/>
        </a:p>
      </dgm:t>
    </dgm:pt>
    <dgm:pt modelId="{A55FED37-F61A-1C45-80AC-6411EF1398A1}" type="pres">
      <dgm:prSet presAssocID="{C634F31C-27BA-B741-B3F9-2FDD447E729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880EE5-9D83-0F41-A3B9-25964DA66376}" type="presOf" srcId="{23F6C640-B112-5C4D-9C16-79C19DE882AC}" destId="{CBB50680-11F1-8147-83AA-E39D1DD64730}" srcOrd="1" destOrd="0" presId="urn:microsoft.com/office/officeart/2005/8/layout/venn2"/>
    <dgm:cxn modelId="{98268716-E636-EB41-8442-B4581C4E7FA2}" type="presOf" srcId="{ACC1A8B1-0D19-064B-8DFA-136CF93994F1}" destId="{9451B0D9-6632-AF4D-97BF-A5249AE6E6EC}" srcOrd="0" destOrd="0" presId="urn:microsoft.com/office/officeart/2005/8/layout/venn2"/>
    <dgm:cxn modelId="{19E9152F-6C2D-B044-9B96-FB874ECAD8C2}" srcId="{C634F31C-27BA-B741-B3F9-2FDD447E7292}" destId="{ACC1A8B1-0D19-064B-8DFA-136CF93994F1}" srcOrd="1" destOrd="0" parTransId="{9A9750E3-54A3-8E48-AB20-936B741D4F99}" sibTransId="{0F36198A-F0DC-4F4F-90E6-B881C8754045}"/>
    <dgm:cxn modelId="{F4BAD88F-2659-2642-933E-678A5D544E46}" srcId="{C634F31C-27BA-B741-B3F9-2FDD447E7292}" destId="{504D1360-6C94-D848-A319-37C7B9E63C85}" srcOrd="2" destOrd="0" parTransId="{45448296-38DB-C04D-B725-40030A8CB787}" sibTransId="{9887F2A7-A04F-3740-9C0F-63C1E19F9198}"/>
    <dgm:cxn modelId="{EB9763EF-EC01-C84C-8852-F6D53A209041}" type="presOf" srcId="{C634F31C-27BA-B741-B3F9-2FDD447E7292}" destId="{C70564CA-330A-3B4E-B4A5-B4821ACFC243}" srcOrd="0" destOrd="0" presId="urn:microsoft.com/office/officeart/2005/8/layout/venn2"/>
    <dgm:cxn modelId="{496A090B-74E0-FE4B-B132-245FFA4F23DC}" type="presOf" srcId="{ACC1A8B1-0D19-064B-8DFA-136CF93994F1}" destId="{732EC35C-360C-704F-813F-E17EB1507C3C}" srcOrd="1" destOrd="0" presId="urn:microsoft.com/office/officeart/2005/8/layout/venn2"/>
    <dgm:cxn modelId="{4A1C88E3-A8E6-A243-A579-A78042E27171}" type="presOf" srcId="{504D1360-6C94-D848-A319-37C7B9E63C85}" destId="{A55FED37-F61A-1C45-80AC-6411EF1398A1}" srcOrd="1" destOrd="0" presId="urn:microsoft.com/office/officeart/2005/8/layout/venn2"/>
    <dgm:cxn modelId="{BFBAC33E-5343-2C4D-8E42-14818CCCCECF}" srcId="{C634F31C-27BA-B741-B3F9-2FDD447E7292}" destId="{23F6C640-B112-5C4D-9C16-79C19DE882AC}" srcOrd="0" destOrd="0" parTransId="{B64D60DF-5186-AB45-BB41-703BCAB3D321}" sibTransId="{4DB6FB1E-45A2-2744-B3A6-02110265644F}"/>
    <dgm:cxn modelId="{CC7DFE58-FF27-ED4A-A6B6-70EE85476D5F}" type="presOf" srcId="{504D1360-6C94-D848-A319-37C7B9E63C85}" destId="{48E9B53E-D3B9-5A45-8E49-C73EA5904D77}" srcOrd="0" destOrd="0" presId="urn:microsoft.com/office/officeart/2005/8/layout/venn2"/>
    <dgm:cxn modelId="{7AC16414-4347-2B43-8D66-555F4D5166F6}" type="presOf" srcId="{23F6C640-B112-5C4D-9C16-79C19DE882AC}" destId="{7AB9672F-FD01-0A4E-97B5-63ABF781FBBE}" srcOrd="0" destOrd="0" presId="urn:microsoft.com/office/officeart/2005/8/layout/venn2"/>
    <dgm:cxn modelId="{80AA522D-FDDD-0E45-B37D-FEE892D4BCD4}" type="presParOf" srcId="{C70564CA-330A-3B4E-B4A5-B4821ACFC243}" destId="{55DDF913-1731-A742-87E2-BA38B9840508}" srcOrd="0" destOrd="0" presId="urn:microsoft.com/office/officeart/2005/8/layout/venn2"/>
    <dgm:cxn modelId="{A15725B6-7EA5-F84E-88D3-819A37899E0F}" type="presParOf" srcId="{55DDF913-1731-A742-87E2-BA38B9840508}" destId="{7AB9672F-FD01-0A4E-97B5-63ABF781FBBE}" srcOrd="0" destOrd="0" presId="urn:microsoft.com/office/officeart/2005/8/layout/venn2"/>
    <dgm:cxn modelId="{0B52E5DE-E9EA-0743-AC29-D915A3CE8EF0}" type="presParOf" srcId="{55DDF913-1731-A742-87E2-BA38B9840508}" destId="{CBB50680-11F1-8147-83AA-E39D1DD64730}" srcOrd="1" destOrd="0" presId="urn:microsoft.com/office/officeart/2005/8/layout/venn2"/>
    <dgm:cxn modelId="{98E28CC3-5583-EE4F-9FB8-AA789EAB98D7}" type="presParOf" srcId="{C70564CA-330A-3B4E-B4A5-B4821ACFC243}" destId="{6501267B-A535-0B42-9F6D-FAB87A813381}" srcOrd="1" destOrd="0" presId="urn:microsoft.com/office/officeart/2005/8/layout/venn2"/>
    <dgm:cxn modelId="{E7F910A2-A06F-514D-9DB6-578EC0401686}" type="presParOf" srcId="{6501267B-A535-0B42-9F6D-FAB87A813381}" destId="{9451B0D9-6632-AF4D-97BF-A5249AE6E6EC}" srcOrd="0" destOrd="0" presId="urn:microsoft.com/office/officeart/2005/8/layout/venn2"/>
    <dgm:cxn modelId="{A90D8BF4-776B-9247-AC29-CB650E72FBEA}" type="presParOf" srcId="{6501267B-A535-0B42-9F6D-FAB87A813381}" destId="{732EC35C-360C-704F-813F-E17EB1507C3C}" srcOrd="1" destOrd="0" presId="urn:microsoft.com/office/officeart/2005/8/layout/venn2"/>
    <dgm:cxn modelId="{FF98DEFD-694A-194E-A3A7-D3EA5E720B54}" type="presParOf" srcId="{C70564CA-330A-3B4E-B4A5-B4821ACFC243}" destId="{D65D455D-C98B-FF4D-83C0-E39DEE7F8BE8}" srcOrd="2" destOrd="0" presId="urn:microsoft.com/office/officeart/2005/8/layout/venn2"/>
    <dgm:cxn modelId="{D07675A0-7EB6-7448-B547-D90E2548A54A}" type="presParOf" srcId="{D65D455D-C98B-FF4D-83C0-E39DEE7F8BE8}" destId="{48E9B53E-D3B9-5A45-8E49-C73EA5904D77}" srcOrd="0" destOrd="0" presId="urn:microsoft.com/office/officeart/2005/8/layout/venn2"/>
    <dgm:cxn modelId="{E62495C3-2963-3049-BD2C-9EABF1E8A25C}" type="presParOf" srcId="{D65D455D-C98B-FF4D-83C0-E39DEE7F8BE8}" destId="{A55FED37-F61A-1C45-80AC-6411EF1398A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34F31C-27BA-B741-B3F9-2FDD447E7292}" type="doc">
      <dgm:prSet loTypeId="urn:microsoft.com/office/officeart/2005/8/layout/targe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F6C640-B112-5C4D-9C16-79C19DE882AC}">
      <dgm:prSet phldrT="[Text]"/>
      <dgm:spPr/>
      <dgm:t>
        <a:bodyPr/>
        <a:lstStyle/>
        <a:p>
          <a:r>
            <a:rPr lang="en-US" b="0" dirty="0"/>
            <a:t>Structural: Health care access, healthcare training; poverty integration </a:t>
          </a:r>
        </a:p>
      </dgm:t>
    </dgm:pt>
    <dgm:pt modelId="{B64D60DF-5186-AB45-BB41-703BCAB3D321}" type="parTrans" cxnId="{BFBAC33E-5343-2C4D-8E42-14818CCCCECF}">
      <dgm:prSet/>
      <dgm:spPr/>
      <dgm:t>
        <a:bodyPr/>
        <a:lstStyle/>
        <a:p>
          <a:endParaRPr lang="en-US"/>
        </a:p>
      </dgm:t>
    </dgm:pt>
    <dgm:pt modelId="{4DB6FB1E-45A2-2744-B3A6-02110265644F}" type="sibTrans" cxnId="{BFBAC33E-5343-2C4D-8E42-14818CCCCECF}">
      <dgm:prSet/>
      <dgm:spPr/>
      <dgm:t>
        <a:bodyPr/>
        <a:lstStyle/>
        <a:p>
          <a:endParaRPr lang="en-US"/>
        </a:p>
      </dgm:t>
    </dgm:pt>
    <dgm:pt modelId="{ACC1A8B1-0D19-064B-8DFA-136CF93994F1}">
      <dgm:prSet phldrT="[Text]"/>
      <dgm:spPr/>
      <dgm:t>
        <a:bodyPr/>
        <a:lstStyle/>
        <a:p>
          <a:r>
            <a:rPr lang="en-US" dirty="0"/>
            <a:t>Clinic: confidentiality concerns, combine HIV &amp; STI testing </a:t>
          </a:r>
        </a:p>
      </dgm:t>
    </dgm:pt>
    <dgm:pt modelId="{9A9750E3-54A3-8E48-AB20-936B741D4F99}" type="parTrans" cxnId="{19E9152F-6C2D-B044-9B96-FB874ECAD8C2}">
      <dgm:prSet/>
      <dgm:spPr/>
      <dgm:t>
        <a:bodyPr/>
        <a:lstStyle/>
        <a:p>
          <a:endParaRPr lang="en-US"/>
        </a:p>
      </dgm:t>
    </dgm:pt>
    <dgm:pt modelId="{0F36198A-F0DC-4F4F-90E6-B881C8754045}" type="sibTrans" cxnId="{19E9152F-6C2D-B044-9B96-FB874ECAD8C2}">
      <dgm:prSet/>
      <dgm:spPr/>
      <dgm:t>
        <a:bodyPr/>
        <a:lstStyle/>
        <a:p>
          <a:endParaRPr lang="en-US"/>
        </a:p>
      </dgm:t>
    </dgm:pt>
    <dgm:pt modelId="{504D1360-6C94-D848-A319-37C7B9E63C85}">
      <dgm:prSet phldrT="[Text]"/>
      <dgm:spPr/>
      <dgm:t>
        <a:bodyPr/>
        <a:lstStyle/>
        <a:p>
          <a:r>
            <a:rPr lang="en-US" dirty="0"/>
            <a:t>Community : reduce HIV stigma, LGBT stigma, violence </a:t>
          </a:r>
        </a:p>
      </dgm:t>
    </dgm:pt>
    <dgm:pt modelId="{45448296-38DB-C04D-B725-40030A8CB787}" type="parTrans" cxnId="{F4BAD88F-2659-2642-933E-678A5D544E46}">
      <dgm:prSet/>
      <dgm:spPr/>
      <dgm:t>
        <a:bodyPr/>
        <a:lstStyle/>
        <a:p>
          <a:endParaRPr lang="en-US"/>
        </a:p>
      </dgm:t>
    </dgm:pt>
    <dgm:pt modelId="{9887F2A7-A04F-3740-9C0F-63C1E19F9198}" type="sibTrans" cxnId="{F4BAD88F-2659-2642-933E-678A5D544E46}">
      <dgm:prSet/>
      <dgm:spPr/>
      <dgm:t>
        <a:bodyPr/>
        <a:lstStyle/>
        <a:p>
          <a:endParaRPr lang="en-US"/>
        </a:p>
      </dgm:t>
    </dgm:pt>
    <dgm:pt modelId="{2F1F078B-1F14-DD4C-ACC9-06D4AA50632E}">
      <dgm:prSet phldrT="[Text]"/>
      <dgm:spPr/>
      <dgm:t>
        <a:bodyPr/>
        <a:lstStyle/>
        <a:p>
          <a:r>
            <a:rPr lang="en-US" dirty="0"/>
            <a:t>Intrapersonal: address treatment literacy; depression, risk perception, histories of violence that could reduce self efficacy   </a:t>
          </a:r>
        </a:p>
      </dgm:t>
    </dgm:pt>
    <dgm:pt modelId="{60F86644-C186-DB46-8B5F-1680071220C0}" type="parTrans" cxnId="{C377E9C5-9628-5A4E-8198-373B269E3921}">
      <dgm:prSet/>
      <dgm:spPr/>
      <dgm:t>
        <a:bodyPr/>
        <a:lstStyle/>
        <a:p>
          <a:endParaRPr lang="en-US"/>
        </a:p>
      </dgm:t>
    </dgm:pt>
    <dgm:pt modelId="{5A0A4A64-0934-F043-B807-B3D67E641318}" type="sibTrans" cxnId="{C377E9C5-9628-5A4E-8198-373B269E3921}">
      <dgm:prSet/>
      <dgm:spPr/>
      <dgm:t>
        <a:bodyPr/>
        <a:lstStyle/>
        <a:p>
          <a:endParaRPr lang="en-US"/>
        </a:p>
      </dgm:t>
    </dgm:pt>
    <dgm:pt modelId="{59F0D938-A610-FE4B-B1D3-F373EB53AA8C}" type="pres">
      <dgm:prSet presAssocID="{C634F31C-27BA-B741-B3F9-2FDD447E7292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0F302B-6274-F442-9F13-3E0773C1389B}" type="pres">
      <dgm:prSet presAssocID="{23F6C640-B112-5C4D-9C16-79C19DE882AC}" presName="circle1" presStyleLbl="lnNode1" presStyleIdx="0" presStyleCnt="4"/>
      <dgm:spPr/>
    </dgm:pt>
    <dgm:pt modelId="{7F027668-6784-424D-B467-0543B9B353B1}" type="pres">
      <dgm:prSet presAssocID="{23F6C640-B112-5C4D-9C16-79C19DE882AC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550AF-BCD9-0446-BFE2-1A3756DFB2FB}" type="pres">
      <dgm:prSet presAssocID="{23F6C640-B112-5C4D-9C16-79C19DE882AC}" presName="line1" presStyleLbl="callout" presStyleIdx="0" presStyleCnt="8"/>
      <dgm:spPr/>
    </dgm:pt>
    <dgm:pt modelId="{711EE5A8-58A0-3348-AF89-652F75CA20A2}" type="pres">
      <dgm:prSet presAssocID="{23F6C640-B112-5C4D-9C16-79C19DE882AC}" presName="d1" presStyleLbl="callout" presStyleIdx="1" presStyleCnt="8"/>
      <dgm:spPr/>
    </dgm:pt>
    <dgm:pt modelId="{9864AB2A-3EF8-3440-8CF2-75C4B817DCDF}" type="pres">
      <dgm:prSet presAssocID="{ACC1A8B1-0D19-064B-8DFA-136CF93994F1}" presName="circle2" presStyleLbl="lnNode1" presStyleIdx="1" presStyleCnt="4"/>
      <dgm:spPr/>
    </dgm:pt>
    <dgm:pt modelId="{8F48A20F-AD3F-B649-861D-9F9009D5E42E}" type="pres">
      <dgm:prSet presAssocID="{ACC1A8B1-0D19-064B-8DFA-136CF93994F1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008AFE-CFD2-B447-B555-CF78A0CA75CA}" type="pres">
      <dgm:prSet presAssocID="{ACC1A8B1-0D19-064B-8DFA-136CF93994F1}" presName="line2" presStyleLbl="callout" presStyleIdx="2" presStyleCnt="8"/>
      <dgm:spPr/>
    </dgm:pt>
    <dgm:pt modelId="{E4AF9A52-F4E9-9440-95BB-5B89421DC63D}" type="pres">
      <dgm:prSet presAssocID="{ACC1A8B1-0D19-064B-8DFA-136CF93994F1}" presName="d2" presStyleLbl="callout" presStyleIdx="3" presStyleCnt="8"/>
      <dgm:spPr/>
    </dgm:pt>
    <dgm:pt modelId="{76C09EE1-618C-C642-A809-848F6063E4F8}" type="pres">
      <dgm:prSet presAssocID="{504D1360-6C94-D848-A319-37C7B9E63C85}" presName="circle3" presStyleLbl="lnNode1" presStyleIdx="2" presStyleCnt="4"/>
      <dgm:spPr/>
    </dgm:pt>
    <dgm:pt modelId="{48DE298F-992E-564A-9C1D-D927FBAD9466}" type="pres">
      <dgm:prSet presAssocID="{504D1360-6C94-D848-A319-37C7B9E63C85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9677B-7AD8-EF4C-B6E0-7DDA263392C2}" type="pres">
      <dgm:prSet presAssocID="{504D1360-6C94-D848-A319-37C7B9E63C85}" presName="line3" presStyleLbl="callout" presStyleIdx="4" presStyleCnt="8"/>
      <dgm:spPr/>
    </dgm:pt>
    <dgm:pt modelId="{85205DA7-1F9E-CA46-BCD1-92AB0546CE93}" type="pres">
      <dgm:prSet presAssocID="{504D1360-6C94-D848-A319-37C7B9E63C85}" presName="d3" presStyleLbl="callout" presStyleIdx="5" presStyleCnt="8"/>
      <dgm:spPr/>
    </dgm:pt>
    <dgm:pt modelId="{0D42608B-22E3-F544-ABAF-BBCCB8B84623}" type="pres">
      <dgm:prSet presAssocID="{2F1F078B-1F14-DD4C-ACC9-06D4AA50632E}" presName="circle4" presStyleLbl="lnNode1" presStyleIdx="3" presStyleCnt="4"/>
      <dgm:spPr/>
    </dgm:pt>
    <dgm:pt modelId="{7A552720-81EE-504B-809B-B534650A5419}" type="pres">
      <dgm:prSet presAssocID="{2F1F078B-1F14-DD4C-ACC9-06D4AA50632E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5D8D9-3FF4-1344-88DD-38CC5C6EABEB}" type="pres">
      <dgm:prSet presAssocID="{2F1F078B-1F14-DD4C-ACC9-06D4AA50632E}" presName="line4" presStyleLbl="callout" presStyleIdx="6" presStyleCnt="8"/>
      <dgm:spPr/>
    </dgm:pt>
    <dgm:pt modelId="{C6AC4252-461A-DA49-B93F-9226EF312661}" type="pres">
      <dgm:prSet presAssocID="{2F1F078B-1F14-DD4C-ACC9-06D4AA50632E}" presName="d4" presStyleLbl="callout" presStyleIdx="7" presStyleCnt="8"/>
      <dgm:spPr/>
    </dgm:pt>
  </dgm:ptLst>
  <dgm:cxnLst>
    <dgm:cxn modelId="{19E9152F-6C2D-B044-9B96-FB874ECAD8C2}" srcId="{C634F31C-27BA-B741-B3F9-2FDD447E7292}" destId="{ACC1A8B1-0D19-064B-8DFA-136CF93994F1}" srcOrd="1" destOrd="0" parTransId="{9A9750E3-54A3-8E48-AB20-936B741D4F99}" sibTransId="{0F36198A-F0DC-4F4F-90E6-B881C8754045}"/>
    <dgm:cxn modelId="{BFBAC33E-5343-2C4D-8E42-14818CCCCECF}" srcId="{C634F31C-27BA-B741-B3F9-2FDD447E7292}" destId="{23F6C640-B112-5C4D-9C16-79C19DE882AC}" srcOrd="0" destOrd="0" parTransId="{B64D60DF-5186-AB45-BB41-703BCAB3D321}" sibTransId="{4DB6FB1E-45A2-2744-B3A6-02110265644F}"/>
    <dgm:cxn modelId="{F4BAD88F-2659-2642-933E-678A5D544E46}" srcId="{C634F31C-27BA-B741-B3F9-2FDD447E7292}" destId="{504D1360-6C94-D848-A319-37C7B9E63C85}" srcOrd="2" destOrd="0" parTransId="{45448296-38DB-C04D-B725-40030A8CB787}" sibTransId="{9887F2A7-A04F-3740-9C0F-63C1E19F9198}"/>
    <dgm:cxn modelId="{C931408A-0C97-7F48-98BC-12B60F5183A4}" type="presOf" srcId="{C634F31C-27BA-B741-B3F9-2FDD447E7292}" destId="{59F0D938-A610-FE4B-B1D3-F373EB53AA8C}" srcOrd="0" destOrd="0" presId="urn:microsoft.com/office/officeart/2005/8/layout/target1"/>
    <dgm:cxn modelId="{9B734AAC-7D87-F745-AFF5-D9408A8EB5E3}" type="presOf" srcId="{ACC1A8B1-0D19-064B-8DFA-136CF93994F1}" destId="{8F48A20F-AD3F-B649-861D-9F9009D5E42E}" srcOrd="0" destOrd="0" presId="urn:microsoft.com/office/officeart/2005/8/layout/target1"/>
    <dgm:cxn modelId="{C377E9C5-9628-5A4E-8198-373B269E3921}" srcId="{C634F31C-27BA-B741-B3F9-2FDD447E7292}" destId="{2F1F078B-1F14-DD4C-ACC9-06D4AA50632E}" srcOrd="3" destOrd="0" parTransId="{60F86644-C186-DB46-8B5F-1680071220C0}" sibTransId="{5A0A4A64-0934-F043-B807-B3D67E641318}"/>
    <dgm:cxn modelId="{F9D58F4F-B175-604D-A3CD-F8CBFE95FF9A}" type="presOf" srcId="{23F6C640-B112-5C4D-9C16-79C19DE882AC}" destId="{7F027668-6784-424D-B467-0543B9B353B1}" srcOrd="0" destOrd="0" presId="urn:microsoft.com/office/officeart/2005/8/layout/target1"/>
    <dgm:cxn modelId="{2F1FCDE1-F074-754E-AEBA-0EDBB5F1DBCA}" type="presOf" srcId="{2F1F078B-1F14-DD4C-ACC9-06D4AA50632E}" destId="{7A552720-81EE-504B-809B-B534650A5419}" srcOrd="0" destOrd="0" presId="urn:microsoft.com/office/officeart/2005/8/layout/target1"/>
    <dgm:cxn modelId="{160E4F3A-0575-2247-9BFC-EC6D9B6DEA18}" type="presOf" srcId="{504D1360-6C94-D848-A319-37C7B9E63C85}" destId="{48DE298F-992E-564A-9C1D-D927FBAD9466}" srcOrd="0" destOrd="0" presId="urn:microsoft.com/office/officeart/2005/8/layout/target1"/>
    <dgm:cxn modelId="{623B8CCF-3A3E-EA42-89AD-35E13BD1B002}" type="presParOf" srcId="{59F0D938-A610-FE4B-B1D3-F373EB53AA8C}" destId="{DF0F302B-6274-F442-9F13-3E0773C1389B}" srcOrd="0" destOrd="0" presId="urn:microsoft.com/office/officeart/2005/8/layout/target1"/>
    <dgm:cxn modelId="{813BC145-7254-FA49-B72A-FC1A183503D4}" type="presParOf" srcId="{59F0D938-A610-FE4B-B1D3-F373EB53AA8C}" destId="{7F027668-6784-424D-B467-0543B9B353B1}" srcOrd="1" destOrd="0" presId="urn:microsoft.com/office/officeart/2005/8/layout/target1"/>
    <dgm:cxn modelId="{3BD80E0A-2B31-E947-8793-AEF11D4E1EF0}" type="presParOf" srcId="{59F0D938-A610-FE4B-B1D3-F373EB53AA8C}" destId="{F47550AF-BCD9-0446-BFE2-1A3756DFB2FB}" srcOrd="2" destOrd="0" presId="urn:microsoft.com/office/officeart/2005/8/layout/target1"/>
    <dgm:cxn modelId="{C5343880-6EF7-9F45-8A3C-7B1FCC09D416}" type="presParOf" srcId="{59F0D938-A610-FE4B-B1D3-F373EB53AA8C}" destId="{711EE5A8-58A0-3348-AF89-652F75CA20A2}" srcOrd="3" destOrd="0" presId="urn:microsoft.com/office/officeart/2005/8/layout/target1"/>
    <dgm:cxn modelId="{0DBC0931-91A0-FC4A-B70D-BA3E4032A12B}" type="presParOf" srcId="{59F0D938-A610-FE4B-B1D3-F373EB53AA8C}" destId="{9864AB2A-3EF8-3440-8CF2-75C4B817DCDF}" srcOrd="4" destOrd="0" presId="urn:microsoft.com/office/officeart/2005/8/layout/target1"/>
    <dgm:cxn modelId="{70C3F83D-F6E5-4D4B-994E-1E639CA6E650}" type="presParOf" srcId="{59F0D938-A610-FE4B-B1D3-F373EB53AA8C}" destId="{8F48A20F-AD3F-B649-861D-9F9009D5E42E}" srcOrd="5" destOrd="0" presId="urn:microsoft.com/office/officeart/2005/8/layout/target1"/>
    <dgm:cxn modelId="{26667F2A-0E03-224C-B17F-408E6E996EF6}" type="presParOf" srcId="{59F0D938-A610-FE4B-B1D3-F373EB53AA8C}" destId="{63008AFE-CFD2-B447-B555-CF78A0CA75CA}" srcOrd="6" destOrd="0" presId="urn:microsoft.com/office/officeart/2005/8/layout/target1"/>
    <dgm:cxn modelId="{C3B7E214-6A8A-314A-A030-DE047E971EE5}" type="presParOf" srcId="{59F0D938-A610-FE4B-B1D3-F373EB53AA8C}" destId="{E4AF9A52-F4E9-9440-95BB-5B89421DC63D}" srcOrd="7" destOrd="0" presId="urn:microsoft.com/office/officeart/2005/8/layout/target1"/>
    <dgm:cxn modelId="{009775A2-654E-104D-BD58-D77B3BE99F04}" type="presParOf" srcId="{59F0D938-A610-FE4B-B1D3-F373EB53AA8C}" destId="{76C09EE1-618C-C642-A809-848F6063E4F8}" srcOrd="8" destOrd="0" presId="urn:microsoft.com/office/officeart/2005/8/layout/target1"/>
    <dgm:cxn modelId="{E0F370D6-7082-C944-BEC7-D7081C3B3EA0}" type="presParOf" srcId="{59F0D938-A610-FE4B-B1D3-F373EB53AA8C}" destId="{48DE298F-992E-564A-9C1D-D927FBAD9466}" srcOrd="9" destOrd="0" presId="urn:microsoft.com/office/officeart/2005/8/layout/target1"/>
    <dgm:cxn modelId="{A734DDDD-1448-9248-936D-3688DBED241D}" type="presParOf" srcId="{59F0D938-A610-FE4B-B1D3-F373EB53AA8C}" destId="{C7D9677B-7AD8-EF4C-B6E0-7DDA263392C2}" srcOrd="10" destOrd="0" presId="urn:microsoft.com/office/officeart/2005/8/layout/target1"/>
    <dgm:cxn modelId="{1E84AA3E-5D33-A049-8305-DA4FD6845C85}" type="presParOf" srcId="{59F0D938-A610-FE4B-B1D3-F373EB53AA8C}" destId="{85205DA7-1F9E-CA46-BCD1-92AB0546CE93}" srcOrd="11" destOrd="0" presId="urn:microsoft.com/office/officeart/2005/8/layout/target1"/>
    <dgm:cxn modelId="{56F873EF-7ED7-7248-9372-17B3253D0729}" type="presParOf" srcId="{59F0D938-A610-FE4B-B1D3-F373EB53AA8C}" destId="{0D42608B-22E3-F544-ABAF-BBCCB8B84623}" srcOrd="12" destOrd="0" presId="urn:microsoft.com/office/officeart/2005/8/layout/target1"/>
    <dgm:cxn modelId="{F4D1211A-0D68-DB45-9ECE-04C8E3F226E1}" type="presParOf" srcId="{59F0D938-A610-FE4B-B1D3-F373EB53AA8C}" destId="{7A552720-81EE-504B-809B-B534650A5419}" srcOrd="13" destOrd="0" presId="urn:microsoft.com/office/officeart/2005/8/layout/target1"/>
    <dgm:cxn modelId="{174B4AFA-4397-BD41-AAE2-FCEBE4667888}" type="presParOf" srcId="{59F0D938-A610-FE4B-B1D3-F373EB53AA8C}" destId="{E225D8D9-3FF4-1344-88DD-38CC5C6EABEB}" srcOrd="14" destOrd="0" presId="urn:microsoft.com/office/officeart/2005/8/layout/target1"/>
    <dgm:cxn modelId="{8F954F1E-E3B6-C045-9612-12CA7E3C1758}" type="presParOf" srcId="{59F0D938-A610-FE4B-B1D3-F373EB53AA8C}" destId="{C6AC4252-461A-DA49-B93F-9226EF312661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9672F-FD01-0A4E-97B5-63ABF781FBBE}">
      <dsp:nvSpPr>
        <dsp:cNvPr id="0" name=""/>
        <dsp:cNvSpPr/>
      </dsp:nvSpPr>
      <dsp:spPr>
        <a:xfrm>
          <a:off x="1259965" y="0"/>
          <a:ext cx="3799137" cy="37991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Health care mistreatment</a:t>
          </a:r>
        </a:p>
      </dsp:txBody>
      <dsp:txXfrm>
        <a:off x="2495634" y="189956"/>
        <a:ext cx="1327798" cy="569870"/>
      </dsp:txXfrm>
    </dsp:sp>
    <dsp:sp modelId="{9451B0D9-6632-AF4D-97BF-A5249AE6E6EC}">
      <dsp:nvSpPr>
        <dsp:cNvPr id="0" name=""/>
        <dsp:cNvSpPr/>
      </dsp:nvSpPr>
      <dsp:spPr>
        <a:xfrm>
          <a:off x="1734857" y="949784"/>
          <a:ext cx="2849352" cy="28493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Confidentiality concerns</a:t>
          </a:r>
        </a:p>
      </dsp:txBody>
      <dsp:txXfrm>
        <a:off x="2495634" y="1127868"/>
        <a:ext cx="1327798" cy="534253"/>
      </dsp:txXfrm>
    </dsp:sp>
    <dsp:sp modelId="{48E9B53E-D3B9-5A45-8E49-C73EA5904D77}">
      <dsp:nvSpPr>
        <dsp:cNvPr id="0" name=""/>
        <dsp:cNvSpPr/>
      </dsp:nvSpPr>
      <dsp:spPr>
        <a:xfrm>
          <a:off x="2209749" y="1899568"/>
          <a:ext cx="1899568" cy="18995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HIV stigma rooted in low treatment literacy </a:t>
          </a:r>
        </a:p>
      </dsp:txBody>
      <dsp:txXfrm>
        <a:off x="2487935" y="2374460"/>
        <a:ext cx="1343197" cy="949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9672F-FD01-0A4E-97B5-63ABF781FBBE}">
      <dsp:nvSpPr>
        <dsp:cNvPr id="0" name=""/>
        <dsp:cNvSpPr/>
      </dsp:nvSpPr>
      <dsp:spPr>
        <a:xfrm>
          <a:off x="1259965" y="0"/>
          <a:ext cx="3799137" cy="37991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Improving access</a:t>
          </a:r>
        </a:p>
      </dsp:txBody>
      <dsp:txXfrm>
        <a:off x="2495634" y="189956"/>
        <a:ext cx="1327798" cy="569870"/>
      </dsp:txXfrm>
    </dsp:sp>
    <dsp:sp modelId="{9451B0D9-6632-AF4D-97BF-A5249AE6E6EC}">
      <dsp:nvSpPr>
        <dsp:cNvPr id="0" name=""/>
        <dsp:cNvSpPr/>
      </dsp:nvSpPr>
      <dsp:spPr>
        <a:xfrm>
          <a:off x="1734857" y="949784"/>
          <a:ext cx="2849352" cy="28493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Social Support</a:t>
          </a:r>
        </a:p>
      </dsp:txBody>
      <dsp:txXfrm>
        <a:off x="2495634" y="1127868"/>
        <a:ext cx="1327798" cy="534253"/>
      </dsp:txXfrm>
    </dsp:sp>
    <dsp:sp modelId="{48E9B53E-D3B9-5A45-8E49-C73EA5904D77}">
      <dsp:nvSpPr>
        <dsp:cNvPr id="0" name=""/>
        <dsp:cNvSpPr/>
      </dsp:nvSpPr>
      <dsp:spPr>
        <a:xfrm>
          <a:off x="2209749" y="1899568"/>
          <a:ext cx="1899568" cy="18995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Benefits of knowing one's status</a:t>
          </a:r>
        </a:p>
      </dsp:txBody>
      <dsp:txXfrm>
        <a:off x="2487935" y="2374460"/>
        <a:ext cx="1343197" cy="949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2608B-22E3-F544-ABAF-BBCCB8B84623}">
      <dsp:nvSpPr>
        <dsp:cNvPr id="0" name=""/>
        <dsp:cNvSpPr/>
      </dsp:nvSpPr>
      <dsp:spPr>
        <a:xfrm>
          <a:off x="538940" y="1056856"/>
          <a:ext cx="3170568" cy="31705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09EE1-618C-C642-A809-848F6063E4F8}">
      <dsp:nvSpPr>
        <dsp:cNvPr id="0" name=""/>
        <dsp:cNvSpPr/>
      </dsp:nvSpPr>
      <dsp:spPr>
        <a:xfrm>
          <a:off x="992067" y="1509983"/>
          <a:ext cx="2264314" cy="22643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4AB2A-3EF8-3440-8CF2-75C4B817DCDF}">
      <dsp:nvSpPr>
        <dsp:cNvPr id="0" name=""/>
        <dsp:cNvSpPr/>
      </dsp:nvSpPr>
      <dsp:spPr>
        <a:xfrm>
          <a:off x="1444930" y="1962846"/>
          <a:ext cx="1358588" cy="13585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F302B-6274-F442-9F13-3E0773C1389B}">
      <dsp:nvSpPr>
        <dsp:cNvPr id="0" name=""/>
        <dsp:cNvSpPr/>
      </dsp:nvSpPr>
      <dsp:spPr>
        <a:xfrm>
          <a:off x="1897793" y="2415709"/>
          <a:ext cx="452862" cy="4528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27668-6784-424D-B467-0543B9B353B1}">
      <dsp:nvSpPr>
        <dsp:cNvPr id="0" name=""/>
        <dsp:cNvSpPr/>
      </dsp:nvSpPr>
      <dsp:spPr>
        <a:xfrm>
          <a:off x="4237937" y="0"/>
          <a:ext cx="1585284" cy="75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/>
            <a:t>Structural: Health care access, healthcare training; poverty integration </a:t>
          </a:r>
        </a:p>
      </dsp:txBody>
      <dsp:txXfrm>
        <a:off x="4237937" y="0"/>
        <a:ext cx="1585284" cy="758294"/>
      </dsp:txXfrm>
    </dsp:sp>
    <dsp:sp modelId="{F47550AF-BCD9-0446-BFE2-1A3756DFB2FB}">
      <dsp:nvSpPr>
        <dsp:cNvPr id="0" name=""/>
        <dsp:cNvSpPr/>
      </dsp:nvSpPr>
      <dsp:spPr>
        <a:xfrm>
          <a:off x="3841616" y="379147"/>
          <a:ext cx="396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EE5A8-58A0-3348-AF89-652F75CA20A2}">
      <dsp:nvSpPr>
        <dsp:cNvPr id="0" name=""/>
        <dsp:cNvSpPr/>
      </dsp:nvSpPr>
      <dsp:spPr>
        <a:xfrm rot="5400000">
          <a:off x="1849442" y="628829"/>
          <a:ext cx="2240535" cy="17438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8A20F-AD3F-B649-861D-9F9009D5E42E}">
      <dsp:nvSpPr>
        <dsp:cNvPr id="0" name=""/>
        <dsp:cNvSpPr/>
      </dsp:nvSpPr>
      <dsp:spPr>
        <a:xfrm>
          <a:off x="4237937" y="758294"/>
          <a:ext cx="1585284" cy="75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Clinic: confidentiality concerns, combine HIV &amp; STI testing </a:t>
          </a:r>
        </a:p>
      </dsp:txBody>
      <dsp:txXfrm>
        <a:off x="4237937" y="758294"/>
        <a:ext cx="1585284" cy="758294"/>
      </dsp:txXfrm>
    </dsp:sp>
    <dsp:sp modelId="{63008AFE-CFD2-B447-B555-CF78A0CA75CA}">
      <dsp:nvSpPr>
        <dsp:cNvPr id="0" name=""/>
        <dsp:cNvSpPr/>
      </dsp:nvSpPr>
      <dsp:spPr>
        <a:xfrm>
          <a:off x="3841616" y="1137441"/>
          <a:ext cx="396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F9A52-F4E9-9440-95BB-5B89421DC63D}">
      <dsp:nvSpPr>
        <dsp:cNvPr id="0" name=""/>
        <dsp:cNvSpPr/>
      </dsp:nvSpPr>
      <dsp:spPr>
        <a:xfrm rot="5400000">
          <a:off x="2237308" y="1374705"/>
          <a:ext cx="1839986" cy="136598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E298F-992E-564A-9C1D-D927FBAD9466}">
      <dsp:nvSpPr>
        <dsp:cNvPr id="0" name=""/>
        <dsp:cNvSpPr/>
      </dsp:nvSpPr>
      <dsp:spPr>
        <a:xfrm>
          <a:off x="4237937" y="1516588"/>
          <a:ext cx="1585284" cy="75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Community : reduce HIV stigma, LGBT stigma, violence </a:t>
          </a:r>
        </a:p>
      </dsp:txBody>
      <dsp:txXfrm>
        <a:off x="4237937" y="1516588"/>
        <a:ext cx="1585284" cy="758294"/>
      </dsp:txXfrm>
    </dsp:sp>
    <dsp:sp modelId="{C7D9677B-7AD8-EF4C-B6E0-7DDA263392C2}">
      <dsp:nvSpPr>
        <dsp:cNvPr id="0" name=""/>
        <dsp:cNvSpPr/>
      </dsp:nvSpPr>
      <dsp:spPr>
        <a:xfrm>
          <a:off x="3841616" y="1895735"/>
          <a:ext cx="396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05DA7-1F9E-CA46-BCD1-92AB0546CE93}">
      <dsp:nvSpPr>
        <dsp:cNvPr id="0" name=""/>
        <dsp:cNvSpPr/>
      </dsp:nvSpPr>
      <dsp:spPr>
        <a:xfrm rot="5400000">
          <a:off x="2612756" y="2069852"/>
          <a:ext cx="1403505" cy="105421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52720-81EE-504B-809B-B534650A5419}">
      <dsp:nvSpPr>
        <dsp:cNvPr id="0" name=""/>
        <dsp:cNvSpPr/>
      </dsp:nvSpPr>
      <dsp:spPr>
        <a:xfrm>
          <a:off x="4237937" y="2274883"/>
          <a:ext cx="1585284" cy="75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Intrapersonal: address treatment literacy; depression, risk perception, histories of violence that could reduce self efficacy   </a:t>
          </a:r>
        </a:p>
      </dsp:txBody>
      <dsp:txXfrm>
        <a:off x="4237937" y="2274883"/>
        <a:ext cx="1585284" cy="758294"/>
      </dsp:txXfrm>
    </dsp:sp>
    <dsp:sp modelId="{E225D8D9-3FF4-1344-88DD-38CC5C6EABEB}">
      <dsp:nvSpPr>
        <dsp:cNvPr id="0" name=""/>
        <dsp:cNvSpPr/>
      </dsp:nvSpPr>
      <dsp:spPr>
        <a:xfrm>
          <a:off x="3841616" y="2654030"/>
          <a:ext cx="396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C4252-461A-DA49-B93F-9226EF312661}">
      <dsp:nvSpPr>
        <dsp:cNvPr id="0" name=""/>
        <dsp:cNvSpPr/>
      </dsp:nvSpPr>
      <dsp:spPr>
        <a:xfrm rot="5400000">
          <a:off x="2989103" y="2767747"/>
          <a:ext cx="964698" cy="73662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916E-C3CF-194D-906C-15AD50931013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064F4-A0F8-3B4A-B0AF-02A5E28C4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64F4-A0F8-3B4A-B0AF-02A5E28C4B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treatment literacy, fear of losing partners and friends (anticipated stigma)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64F4-A0F8-3B4A-B0AF-02A5E28C4B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0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from counsellors, friends and couples (implications for peer and couples counselling)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64F4-A0F8-3B4A-B0AF-02A5E28C4B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for integrated HIV &amp; </a:t>
            </a:r>
            <a:r>
              <a:rPr lang="en-US" dirty="0" err="1"/>
              <a:t>Sti</a:t>
            </a:r>
            <a:r>
              <a:rPr lang="en-US" dirty="0"/>
              <a:t> testing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64F4-A0F8-3B4A-B0AF-02A5E28C4B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1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did not find HIV seropositivity to be associated with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likelihood of STI testing, suggesting that healthcare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providers may aim to improve STI testing rates among MSM by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integrating HIV and STI testing and care, as recommended by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World Health Organization.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64F4-A0F8-3B4A-B0AF-02A5E28C4B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carmen.logie@utoronto.ca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0.tiff"/><Relationship Id="rId7" Type="http://schemas.openxmlformats.org/officeDocument/2006/relationships/image" Target="../media/image21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Overcoming barriers to HIV testing among young MSM and transgender women in Jamaica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251" y="3886200"/>
            <a:ext cx="10028349" cy="1205717"/>
          </a:xfrm>
        </p:spPr>
        <p:txBody>
          <a:bodyPr/>
          <a:lstStyle/>
          <a:p>
            <a:r>
              <a:rPr lang="en-US" dirty="0"/>
              <a:t>Carmen Logie, PhD</a:t>
            </a:r>
          </a:p>
          <a:p>
            <a:r>
              <a:rPr lang="en-US" sz="1800" dirty="0"/>
              <a:t>Canada Research Chair in Global Health Equity &amp; Social Justice with Marginalized Populations</a:t>
            </a:r>
          </a:p>
          <a:p>
            <a:r>
              <a:rPr lang="en-US" sz="1800" dirty="0"/>
              <a:t>Associate Professor, Factor-</a:t>
            </a:r>
            <a:r>
              <a:rPr lang="en-US" sz="1800" dirty="0" err="1"/>
              <a:t>Inwentash</a:t>
            </a:r>
            <a:r>
              <a:rPr lang="en-US" sz="1800" dirty="0"/>
              <a:t> Faculty of Social Work, University of Toronto, Canada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65" y="5525592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9042" y="5340926"/>
            <a:ext cx="155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carmenlogie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80733" y="5682901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6F2F-C99D-4C41-AE15-0D9B77F4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testing facilitators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40B5B79-69DB-C844-9357-3926BBBC4E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174030"/>
              </p:ext>
            </p:extLst>
          </p:nvPr>
        </p:nvGraphicFramePr>
        <p:xfrm>
          <a:off x="2567353" y="1774130"/>
          <a:ext cx="6319068" cy="379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358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5839-32F8-D64F-9CDA-2D4886B6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C4E1-33D5-EE4A-9C70-F6CD63267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Availability, cause I’m not </a:t>
            </a:r>
            <a:r>
              <a:rPr lang="en-US" sz="2000" b="1" dirty="0" err="1"/>
              <a:t>gonna</a:t>
            </a:r>
            <a:r>
              <a:rPr lang="en-US" sz="2000" b="1" dirty="0"/>
              <a:t> go 10 miles to get that [HIV test] done</a:t>
            </a:r>
            <a:r>
              <a:rPr lang="en-US" sz="2000" dirty="0"/>
              <a:t>. Luckily a lot of places does testing for free and that helps.” (M012)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We have a clinic here on campus</a:t>
            </a:r>
            <a:r>
              <a:rPr lang="en-US" sz="2000" dirty="0"/>
              <a:t>, where mainly every two weeks I would text the guys and say ‘guys, let us meet on this day we are going to the clinic to get a checkup.” (M003)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When I see one of those buses around the place at health fairs, I do it then. I take that opportunity. … I can’t tell the last time I went to the doctor. </a:t>
            </a:r>
            <a:r>
              <a:rPr lang="en-US" sz="2000" dirty="0"/>
              <a:t>I don’t go to the doctor to get</a:t>
            </a:r>
          </a:p>
          <a:p>
            <a:pPr marL="0" indent="0">
              <a:buNone/>
            </a:pPr>
            <a:r>
              <a:rPr lang="en-US" sz="2000" dirty="0"/>
              <a:t>tested …That privacy thing doesn’t seem to work with me. I still think I will be judged.” (M001)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“The bus will come to our spot on the road and take HIV tests </a:t>
            </a:r>
            <a:r>
              <a:rPr lang="en-US" sz="2000" dirty="0"/>
              <a:t>and give us condoms and stuff like that.” (TG FGD)</a:t>
            </a:r>
          </a:p>
        </p:txBody>
      </p:sp>
    </p:spTree>
    <p:extLst>
      <p:ext uri="{BB962C8B-B14F-4D97-AF65-F5344CB8AC3E}">
        <p14:creationId xmlns:p14="http://schemas.microsoft.com/office/powerpoint/2010/main" val="2084651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E152-3A0B-224D-9BA3-0531000B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9E264-8EEE-ED4B-A748-9F8B50D10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“The second time I got tested, I was nervous. I don’t know why I was so nervous, so I waited till the bus locked up and was almost ready to drive away. </a:t>
            </a:r>
            <a:r>
              <a:rPr lang="en-US" sz="2000" b="1" dirty="0"/>
              <a:t>The lady said: ‘so you’re not getting tested?’ She said: ‘there’s nothing to worry about man.’ She </a:t>
            </a:r>
            <a:r>
              <a:rPr lang="en-US" sz="2000" b="1" dirty="0" err="1"/>
              <a:t>kinda</a:t>
            </a:r>
            <a:r>
              <a:rPr lang="en-US" sz="2000" b="1" dirty="0"/>
              <a:t> calmed me down, talked to me in a way that was friendly. She made me feel like there was nothing wrong. </a:t>
            </a:r>
            <a:r>
              <a:rPr lang="en-US" sz="2000" dirty="0"/>
              <a:t>Her approach made me feel better.” (M001)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 transgender woman articulated the importance of peer support </a:t>
            </a:r>
            <a:r>
              <a:rPr lang="en-US" sz="2000" dirty="0" smtClean="0"/>
              <a:t>from </a:t>
            </a:r>
            <a:r>
              <a:rPr lang="en-US" sz="2000" dirty="0"/>
              <a:t>transgender friends when accessing HIV testing: </a:t>
            </a:r>
          </a:p>
          <a:p>
            <a:pPr marL="0" indent="0">
              <a:buNone/>
            </a:pPr>
            <a:r>
              <a:rPr lang="en-US" sz="2000" dirty="0"/>
              <a:t>“They are there for you. They don’t laugh at you. </a:t>
            </a:r>
            <a:r>
              <a:rPr lang="en-US" sz="2000" b="1" dirty="0"/>
              <a:t>They are there to help you, to get you strong, to build and motivate you</a:t>
            </a:r>
            <a:r>
              <a:rPr lang="en-US" sz="2000" dirty="0"/>
              <a:t>.” (T019)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I am going to do it (HIV test) with my partner. We’re going to do it together. </a:t>
            </a:r>
            <a:r>
              <a:rPr lang="en-US" sz="2000" dirty="0"/>
              <a:t>I guess that will help to calm my nerves. But I’ve always been anxious to do it.” (M009)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747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39E7-7780-7B46-90E0-8EB6D074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knowing one’s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2543E-D187-144D-AFAE-721803735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“It’s very important because </a:t>
            </a:r>
            <a:r>
              <a:rPr lang="en-US" sz="2000" b="1" dirty="0"/>
              <a:t>the sooner that you know that you are infected with any kind of sexual infection, you can get rid of it or get your meds</a:t>
            </a:r>
            <a:r>
              <a:rPr lang="en-US" sz="2000" dirty="0"/>
              <a:t>.” (T009)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“Every 3 months I get a test. </a:t>
            </a:r>
            <a:r>
              <a:rPr lang="en-US" sz="2000" b="1" dirty="0"/>
              <a:t>No matter what, even if you use a condom, the condom can burst and you don’t know your partner’s status. Sometimes you have to go get tested to know your status</a:t>
            </a:r>
            <a:r>
              <a:rPr lang="en-US" sz="2000" dirty="0"/>
              <a:t>.” (M010)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I think that 70% percent of me has safe sex. Within that 30 percent, I can get AIDS and don’t even know it. </a:t>
            </a:r>
            <a:r>
              <a:rPr lang="en-US" sz="2000" dirty="0"/>
              <a:t>I will tell you my next HIV result.” (T017)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00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A56A-FE88-ED4B-82A7-D89FCB413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multi-level stigma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4F0BB-651D-2040-9A82-331E31B6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33" y="1600202"/>
            <a:ext cx="106910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“What you guys should focus on doing is making testing not so taboo</a:t>
            </a:r>
            <a:r>
              <a:rPr lang="en-US" sz="2000" dirty="0"/>
              <a:t> that you would just go and do it. Because it should be something that you do on a regular basis. </a:t>
            </a:r>
            <a:r>
              <a:rPr lang="en-US" sz="2000" b="1" dirty="0"/>
              <a:t>Try to make it not as scary. It has all sorts of negative connotations and fear attached to it. </a:t>
            </a:r>
            <a:r>
              <a:rPr lang="en-US" sz="2000" dirty="0"/>
              <a:t>So you have to limit the fear and eliminate the stigma and get people to want to get tested.” (MSM FGD)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When asked “how can you reduce this risk of HIV among LGBT youth?”, a gay participant (#15) suggested: </a:t>
            </a:r>
          </a:p>
          <a:p>
            <a:pPr marL="0" indent="0">
              <a:buNone/>
            </a:pPr>
            <a:r>
              <a:rPr lang="en-US" sz="2000" b="1" dirty="0"/>
              <a:t>“Empowerment,</a:t>
            </a:r>
            <a:r>
              <a:rPr lang="en-US" sz="2000" dirty="0"/>
              <a:t> telling persons, having them believe that they are important, that they are contributing to society just as everybody else. </a:t>
            </a:r>
            <a:r>
              <a:rPr lang="en-US" sz="2000" b="1" dirty="0"/>
              <a:t>Giving them the faith to accept themselves and love themselves and they will make positive choices.”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57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8BA6C6-981C-2041-B196-7D8891D6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findings </a:t>
            </a:r>
          </a:p>
        </p:txBody>
      </p:sp>
    </p:spTree>
    <p:extLst>
      <p:ext uri="{BB962C8B-B14F-4D97-AF65-F5344CB8AC3E}">
        <p14:creationId xmlns:p14="http://schemas.microsoft.com/office/powerpoint/2010/main" val="20718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94F3C7-D645-AF48-8476-93726B6A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testing among young MSM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62D53-3A50-B44C-9F05-8487E7899D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Most (90%) reported having ever been tested for HIV</a:t>
            </a:r>
          </a:p>
          <a:p>
            <a:pPr lvl="1"/>
            <a:r>
              <a:rPr lang="en-US" sz="1800" dirty="0"/>
              <a:t>Of these, 13.8% reported being HIV-positive</a:t>
            </a:r>
          </a:p>
          <a:p>
            <a:pPr lvl="1"/>
            <a:r>
              <a:rPr lang="en-US" sz="1800" dirty="0"/>
              <a:t>In multivariable analyses, HIV infection was associated with older age, poorer </a:t>
            </a:r>
            <a:r>
              <a:rPr lang="en-US" sz="1800" dirty="0" smtClean="0"/>
              <a:t>self rated health</a:t>
            </a:r>
            <a:r>
              <a:rPr lang="en-US" sz="1800" dirty="0" smtClean="0"/>
              <a:t>, </a:t>
            </a:r>
            <a:r>
              <a:rPr lang="en-US" sz="1800" dirty="0"/>
              <a:t>lifetime STI history, enacted sexual stigma, having a healthcare provider</a:t>
            </a:r>
          </a:p>
          <a:p>
            <a:pPr lvl="1"/>
            <a:endParaRPr lang="en-US" sz="20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C178F57-A3D6-4945-AD0D-7B2DCFA23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7639"/>
            <a:ext cx="5767678" cy="22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8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0A0E-C529-A84B-8F69-9AD31718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63" y="160335"/>
            <a:ext cx="8631651" cy="1143000"/>
          </a:xfrm>
        </p:spPr>
        <p:txBody>
          <a:bodyPr/>
          <a:lstStyle/>
          <a:p>
            <a:r>
              <a:rPr lang="en-US" dirty="0"/>
              <a:t>STI testing among young MSM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453C8-CEBA-E149-8F31-C7F295B79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863" y="1262130"/>
            <a:ext cx="6751337" cy="4864035"/>
          </a:xfrm>
        </p:spPr>
        <p:txBody>
          <a:bodyPr>
            <a:normAutofit/>
          </a:bodyPr>
          <a:lstStyle/>
          <a:p>
            <a:r>
              <a:rPr lang="en-US" sz="2000" dirty="0"/>
              <a:t>Three-quarters (74.8%) of the 556 participants reported an STI test:</a:t>
            </a:r>
          </a:p>
          <a:p>
            <a:pPr lvl="1"/>
            <a:r>
              <a:rPr lang="en-US" sz="1800" dirty="0"/>
              <a:t> 44% &lt;3 months ago; 32% 3–5 months ago; 13% 6–12 months ago; 10% &gt;12 months ago</a:t>
            </a:r>
          </a:p>
          <a:p>
            <a:pPr lvl="1"/>
            <a:r>
              <a:rPr lang="en-US" sz="1800" dirty="0"/>
              <a:t>12.1% reported ever receiving an STI diagnosis</a:t>
            </a:r>
          </a:p>
          <a:p>
            <a:r>
              <a:rPr lang="en-US" sz="2000" b="1" dirty="0"/>
              <a:t>Less recent STI testing linked with: </a:t>
            </a:r>
            <a:r>
              <a:rPr lang="en-US" sz="2000" dirty="0"/>
              <a:t>sexual stigma &amp; food insecurity  </a:t>
            </a:r>
          </a:p>
          <a:p>
            <a:r>
              <a:rPr lang="en-US" sz="2000" b="1" dirty="0"/>
              <a:t>STI diagnosis associated with: </a:t>
            </a:r>
            <a:r>
              <a:rPr lang="en-US" sz="2000" dirty="0"/>
              <a:t>HIV positive status, lower social support</a:t>
            </a:r>
          </a:p>
          <a:p>
            <a:endParaRPr lang="en-US" sz="2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AF8BF5-4FC0-9042-BF04-912D891D1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10942" y="85631"/>
            <a:ext cx="3249658" cy="2587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D4476-9D6C-ED4B-B505-986B92B3A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022" y="5636438"/>
            <a:ext cx="3849978" cy="1221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49D44-4F25-8845-98A4-0FBC4EDB2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53" y="2994869"/>
            <a:ext cx="3000689" cy="23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04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67F0-60C1-D440-91D1-35F06E98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testing among transgender women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D7E067-FFCB-3747-8CD0-F643293518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Among 137 participants, 75.7% had ever been tested for HIV; among these, 25.2% were HIV-positive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HIV testing (ever) associated with: </a:t>
            </a:r>
            <a:r>
              <a:rPr lang="en-US" sz="2000" dirty="0"/>
              <a:t>HIV risk perception, depression, forced sex, lower HIV stigma, perceived transgender stigma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HIV positive status associated with: </a:t>
            </a:r>
            <a:r>
              <a:rPr lang="en-US" sz="2000" dirty="0"/>
              <a:t>homelessness, STI history, perceived &amp; enacted trans stigma, forced sex, physical abuse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42DF65-F691-4E4E-A1DA-B16F391E72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3336" y="1162126"/>
            <a:ext cx="5384800" cy="2701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71E2C0-009D-1647-9FC7-E5F2559A8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36" y="4095775"/>
            <a:ext cx="5429086" cy="20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F059A-8E1B-4641-BD4B-AFFDE7126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808" y="0"/>
            <a:ext cx="3736414" cy="1397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2715D-FE06-6D48-914D-48A97D40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8" y="223124"/>
            <a:ext cx="6709973" cy="3205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F8802-2865-0A44-AA59-FEB491766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130" y="2628254"/>
            <a:ext cx="6539092" cy="3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CBD7CA-BD99-6A45-935A-E60CDBE24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4" r="-3015"/>
          <a:stretch/>
        </p:blipFill>
        <p:spPr>
          <a:xfrm>
            <a:off x="352167" y="1901689"/>
            <a:ext cx="5272286" cy="2509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25606-2CAF-4645-BC8D-6EF31D80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64" y="1562799"/>
            <a:ext cx="5665469" cy="31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4CC3D-8D9B-3443-BFB7-37410C5E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Syphilis testing among transgender women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561DCC-3FF9-A24B-A95B-1000B50027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Among 137 participants, 83 (60.6%) opted in for syphilis screening</a:t>
            </a:r>
          </a:p>
          <a:p>
            <a:pPr lvl="1"/>
            <a:r>
              <a:rPr lang="en-US" sz="1800" dirty="0"/>
              <a:t>8 (9.6%) had positive rapid test results</a:t>
            </a:r>
          </a:p>
          <a:p>
            <a:pPr lvl="1"/>
            <a:r>
              <a:rPr lang="en-US" sz="1800" dirty="0" smtClean="0"/>
              <a:t>30.9% </a:t>
            </a:r>
            <a:r>
              <a:rPr lang="en-US" sz="1800" dirty="0"/>
              <a:t>(8/26) of HIV-positive trans women also had a positive lifetime syphilis history</a:t>
            </a:r>
          </a:p>
          <a:p>
            <a:r>
              <a:rPr lang="en-US" sz="2000" dirty="0"/>
              <a:t>Opting in for syphilis screening associated with: HIV positive serostatus, perceived STI risk, incarceration history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1C577-85F6-C24B-BE76-07ACFCD8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15920"/>
            <a:ext cx="5808498" cy="1398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26877-29DD-3343-8F13-3BA7030F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528" y="3181816"/>
            <a:ext cx="5219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56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F63F6-5E9C-1C4C-A195-516FE293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80" y="160335"/>
            <a:ext cx="7620788" cy="1143000"/>
          </a:xfrm>
        </p:spPr>
        <p:txBody>
          <a:bodyPr/>
          <a:lstStyle/>
          <a:p>
            <a:r>
              <a:rPr lang="en-US" dirty="0"/>
              <a:t>Multi-level testing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6D290-220E-DA44-8739-6BD31878E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56" y="1071516"/>
            <a:ext cx="6938207" cy="5158575"/>
          </a:xfrm>
        </p:spPr>
        <p:txBody>
          <a:bodyPr>
            <a:normAutofit/>
          </a:bodyPr>
          <a:lstStyle/>
          <a:p>
            <a:r>
              <a:rPr lang="en-US" sz="2000" dirty="0"/>
              <a:t>Accessibility:</a:t>
            </a:r>
          </a:p>
          <a:p>
            <a:pPr lvl="1"/>
            <a:r>
              <a:rPr lang="en-US" sz="1800" dirty="0"/>
              <a:t>Reduce intersectional stigma by healthcare providers</a:t>
            </a:r>
          </a:p>
          <a:p>
            <a:pPr lvl="1"/>
            <a:r>
              <a:rPr lang="en-US" sz="1800" dirty="0"/>
              <a:t>Flexible modes of delivery (campus, bus, sex work venues)</a:t>
            </a:r>
          </a:p>
          <a:p>
            <a:pPr lvl="1"/>
            <a:r>
              <a:rPr lang="en-US" sz="1800" dirty="0"/>
              <a:t>Self-testing potential underexplored</a:t>
            </a:r>
          </a:p>
          <a:p>
            <a:r>
              <a:rPr lang="en-US" sz="2000" dirty="0"/>
              <a:t>Clinic level</a:t>
            </a:r>
          </a:p>
          <a:p>
            <a:pPr lvl="1"/>
            <a:r>
              <a:rPr lang="en-US" sz="1800" dirty="0"/>
              <a:t>Spatially organized for privacy &amp; confidentiality</a:t>
            </a:r>
          </a:p>
          <a:p>
            <a:pPr lvl="1"/>
            <a:r>
              <a:rPr lang="en-US" sz="1800" dirty="0"/>
              <a:t>Integrated HIV &amp; STI testing, education and care</a:t>
            </a:r>
          </a:p>
          <a:p>
            <a:r>
              <a:rPr lang="en-US" sz="2000" dirty="0"/>
              <a:t>Community level:</a:t>
            </a:r>
          </a:p>
          <a:p>
            <a:pPr lvl="1"/>
            <a:r>
              <a:rPr lang="en-US" sz="1800" dirty="0"/>
              <a:t>Reduce HIV-related &amp; LGBT stigma, including violence</a:t>
            </a:r>
          </a:p>
          <a:p>
            <a:r>
              <a:rPr lang="en-US" sz="2000" dirty="0"/>
              <a:t>Intrapersonal level:</a:t>
            </a:r>
          </a:p>
          <a:p>
            <a:pPr lvl="1"/>
            <a:r>
              <a:rPr lang="en-US" sz="1800" dirty="0"/>
              <a:t>Risk perception &amp; treatment literacy, mental health &amp; histories of violence (</a:t>
            </a:r>
            <a:r>
              <a:rPr lang="en-US" sz="1800" dirty="0" err="1"/>
              <a:t>syndemics</a:t>
            </a:r>
            <a:r>
              <a:rPr lang="en-US" sz="1800" dirty="0"/>
              <a:t>)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F67BB75-2A41-484C-8672-52F125019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302342"/>
              </p:ext>
            </p:extLst>
          </p:nvPr>
        </p:nvGraphicFramePr>
        <p:xfrm>
          <a:off x="6108878" y="408968"/>
          <a:ext cx="6362162" cy="422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614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4975-99D4-1A4B-8B40-E0367122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DEDC0-38F1-CE4B-8EF3-54B3D4F1F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Peer researchers, collaborators, participants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JASL team members: </a:t>
            </a:r>
            <a:r>
              <a:rPr lang="en-US" sz="2000" dirty="0" err="1"/>
              <a:t>Kandasi</a:t>
            </a:r>
            <a:r>
              <a:rPr lang="en-US" sz="2000" dirty="0"/>
              <a:t> </a:t>
            </a:r>
            <a:r>
              <a:rPr lang="en-US" sz="2000" dirty="0" err="1"/>
              <a:t>Levermore</a:t>
            </a:r>
            <a:r>
              <a:rPr lang="en-US" sz="2000" dirty="0"/>
              <a:t>, Nicolette Jones, Tyrone Ellis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Collaborators: </a:t>
            </a:r>
            <a:r>
              <a:rPr lang="en-US" sz="2000" dirty="0"/>
              <a:t>Jamaica AIDS Support for Life, JFLAG: Jamaica Forum for</a:t>
            </a:r>
            <a:r>
              <a:rPr lang="en-US" sz="2000" b="1" dirty="0"/>
              <a:t> </a:t>
            </a:r>
            <a:r>
              <a:rPr lang="en-US" sz="2000" dirty="0"/>
              <a:t>Lesbians, All-</a:t>
            </a:r>
            <a:r>
              <a:rPr lang="en-US" sz="2000" dirty="0" err="1"/>
              <a:t>Sexuals</a:t>
            </a:r>
            <a:r>
              <a:rPr lang="en-US" sz="2000" dirty="0"/>
              <a:t> and Gays, Caribbean Vulnerable Communities (CVC), WE-Change, University of the West Indies, </a:t>
            </a:r>
            <a:r>
              <a:rPr lang="en-US" sz="2000" dirty="0" err="1"/>
              <a:t>Colour</a:t>
            </a:r>
            <a:r>
              <a:rPr lang="en-US" sz="2000" dirty="0"/>
              <a:t> Pink, Aphrodite’s Pride, University of the West Indies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Funders: </a:t>
            </a:r>
            <a:r>
              <a:rPr lang="en-US" sz="2000" dirty="0"/>
              <a:t>Canadian Institutes of Health Research</a:t>
            </a:r>
          </a:p>
          <a:p>
            <a:r>
              <a:rPr lang="en-US" sz="2000" dirty="0"/>
              <a:t>Canada Research Chair Program</a:t>
            </a:r>
          </a:p>
          <a:p>
            <a:r>
              <a:rPr lang="en-US" sz="2000" dirty="0"/>
              <a:t>Ministry of Research &amp; Innovation Early Researcher Award</a:t>
            </a:r>
          </a:p>
          <a:p>
            <a:endParaRPr lang="en-US" sz="2400" dirty="0"/>
          </a:p>
          <a:p>
            <a:r>
              <a:rPr lang="en-US" sz="2400" dirty="0"/>
              <a:t>Contact: </a:t>
            </a:r>
            <a:r>
              <a:rPr lang="en-US" sz="2400" dirty="0">
                <a:hlinkClick r:id="rId2"/>
              </a:rPr>
              <a:t>carmen.logie@utoronto.ca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7485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99129-F785-D748-804C-5D84E39A9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4" y="1971676"/>
            <a:ext cx="4891275" cy="1924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29B96-864C-2A43-B416-AC03CEA68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8804"/>
            <a:ext cx="5238177" cy="1406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873B1-DA9E-6F4B-BD16-956498CB9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56"/>
            <a:ext cx="4636394" cy="1733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CFE24-5119-2B4A-B78C-50162BB83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502" y="204753"/>
            <a:ext cx="5808498" cy="1398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B7EE2-6605-6246-9AD3-83B7B4B88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621" y="1393545"/>
            <a:ext cx="52197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876DF7-7DCF-124C-909C-A5CBD0924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851" y="2096248"/>
            <a:ext cx="5257800" cy="184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E7500-7A0A-4F4F-9B85-05E02B13E9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621" y="4221351"/>
            <a:ext cx="57277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449BA-EA58-0243-9B95-C3C0BFA3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in Jamaica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EC61C-46BE-2145-B1B7-F7E3E3B91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80" y="1262130"/>
            <a:ext cx="10956416" cy="4864035"/>
          </a:xfrm>
        </p:spPr>
        <p:txBody>
          <a:bodyPr>
            <a:normAutofit/>
          </a:bodyPr>
          <a:lstStyle/>
          <a:p>
            <a:pPr>
              <a:lnSpc>
                <a:spcPts val="3060"/>
              </a:lnSpc>
            </a:pPr>
            <a:r>
              <a:rPr lang="en-CA" sz="2000" dirty="0"/>
              <a:t>AIDS is Jamaica's leading cause of death for persons aged 18-49 </a:t>
            </a:r>
          </a:p>
          <a:p>
            <a:pPr marL="452438" lvl="1">
              <a:lnSpc>
                <a:spcPts val="3060"/>
              </a:lnSpc>
              <a:spcAft>
                <a:spcPts val="1200"/>
              </a:spcAft>
              <a:buFont typeface="Lucida Grande"/>
              <a:buChar char="–"/>
            </a:pPr>
            <a:r>
              <a:rPr lang="en-CA" sz="1800" dirty="0"/>
              <a:t>The Caribbean is the global region most impacted by HIV following Sub-Saharan Africa </a:t>
            </a:r>
          </a:p>
          <a:p>
            <a:pPr>
              <a:lnSpc>
                <a:spcPts val="3060"/>
              </a:lnSpc>
              <a:spcAft>
                <a:spcPts val="1200"/>
              </a:spcAft>
            </a:pPr>
            <a:r>
              <a:rPr lang="en-CA" sz="2000" dirty="0"/>
              <a:t>Gay and bisexual men are overrepresented in new HIV infections globally, and in Jamaica their HIV prevalence is estimated at 32.8%</a:t>
            </a:r>
          </a:p>
          <a:p>
            <a:pPr lvl="1">
              <a:lnSpc>
                <a:spcPts val="3060"/>
              </a:lnSpc>
              <a:spcAft>
                <a:spcPts val="1200"/>
              </a:spcAft>
            </a:pPr>
            <a:r>
              <a:rPr lang="en-CA" sz="1800" dirty="0"/>
              <a:t>Caribbean's </a:t>
            </a:r>
            <a:r>
              <a:rPr lang="en-CA" sz="1800" dirty="0" smtClean="0"/>
              <a:t>highest and </a:t>
            </a:r>
            <a:r>
              <a:rPr lang="en-CA" sz="1800" dirty="0"/>
              <a:t>19-fold higher than general population prevalence (1.7%)</a:t>
            </a:r>
          </a:p>
          <a:p>
            <a:pPr>
              <a:lnSpc>
                <a:spcPts val="3060"/>
              </a:lnSpc>
              <a:spcAft>
                <a:spcPts val="1200"/>
              </a:spcAft>
            </a:pPr>
            <a:r>
              <a:rPr lang="en-CA" sz="2000" dirty="0"/>
              <a:t>Trans women are also overrepresented in the global HIV epidemic: our study identified a prevalence of 25.2%</a:t>
            </a:r>
          </a:p>
          <a:p>
            <a:pPr>
              <a:lnSpc>
                <a:spcPts val="3060"/>
              </a:lnSpc>
              <a:spcAft>
                <a:spcPts val="1200"/>
              </a:spcAft>
            </a:pPr>
            <a:r>
              <a:rPr lang="en-CA" sz="2000" dirty="0"/>
              <a:t>Jamaica is one of 70 countries in which same-sex sexual practices are criminalised</a:t>
            </a:r>
          </a:p>
          <a:p>
            <a:pPr>
              <a:lnSpc>
                <a:spcPts val="3060"/>
              </a:lnSpc>
              <a:spcAft>
                <a:spcPts val="1200"/>
              </a:spcAft>
            </a:pPr>
            <a:endParaRPr lang="en-CA" dirty="0">
              <a:latin typeface="+mj-lt"/>
            </a:endParaRPr>
          </a:p>
          <a:p>
            <a:pPr>
              <a:lnSpc>
                <a:spcPts val="3060"/>
              </a:lnSpc>
              <a:spcAft>
                <a:spcPts val="1200"/>
              </a:spcAft>
            </a:pPr>
            <a:endParaRPr lang="en-CA" dirty="0"/>
          </a:p>
          <a:p>
            <a:pPr>
              <a:lnSpc>
                <a:spcPts val="3060"/>
              </a:lnSpc>
              <a:spcAft>
                <a:spcPts val="1200"/>
              </a:spcAft>
            </a:pPr>
            <a:endParaRPr lang="en-US" dirty="0"/>
          </a:p>
        </p:txBody>
      </p:sp>
      <p:pic>
        <p:nvPicPr>
          <p:cNvPr id="2" name="Picture 1" descr="ribbon (2)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760" y="6245188"/>
            <a:ext cx="280154" cy="4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2758FE-E48F-6D47-9F34-44D3E44C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80" y="110331"/>
            <a:ext cx="10691040" cy="1143000"/>
          </a:xfrm>
        </p:spPr>
        <p:txBody>
          <a:bodyPr/>
          <a:lstStyle/>
          <a:p>
            <a:r>
              <a:rPr lang="en-US" dirty="0"/>
              <a:t>Mixed-methods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BF776-9D69-8443-AACF-9B54D20F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817" y="1253331"/>
            <a:ext cx="10515600" cy="4838376"/>
          </a:xfrm>
        </p:spPr>
        <p:txBody>
          <a:bodyPr>
            <a:normAutofit/>
          </a:bodyPr>
          <a:lstStyle/>
          <a:p>
            <a:r>
              <a:rPr lang="en-US" sz="2000" dirty="0"/>
              <a:t>In-depth interviews with persons aged 18-29</a:t>
            </a:r>
          </a:p>
          <a:p>
            <a:pPr marL="457200" lvl="1">
              <a:buFont typeface="Lucida Grande"/>
              <a:buChar char="–"/>
            </a:pPr>
            <a:r>
              <a:rPr lang="en-US" sz="1800" dirty="0"/>
              <a:t>20 MSM (mean age 22.2; 60% gay, 30% bisexual, 10% pansexual)</a:t>
            </a:r>
          </a:p>
          <a:p>
            <a:pPr marL="457200" lvl="1">
              <a:buFont typeface="Lucida Grande"/>
              <a:buChar char="–"/>
            </a:pPr>
            <a:r>
              <a:rPr lang="en-US" sz="1800" dirty="0"/>
              <a:t>20 trans women (mean age 23.3; 65% gay, 35% heterosexual)</a:t>
            </a:r>
          </a:p>
          <a:p>
            <a:pPr>
              <a:spcBef>
                <a:spcPts val="2800"/>
              </a:spcBef>
            </a:pPr>
            <a:r>
              <a:rPr lang="en-US" sz="2000" dirty="0"/>
              <a:t>Focus groups with persons aged 18-29: </a:t>
            </a:r>
          </a:p>
          <a:p>
            <a:pPr marL="457200" lvl="1">
              <a:buFont typeface="Lucida Grande"/>
              <a:buChar char="–"/>
            </a:pPr>
            <a:r>
              <a:rPr lang="en-US" sz="1800" dirty="0"/>
              <a:t>1 with MSM (n=10; 8 gay identified, 2 pansexual)</a:t>
            </a:r>
          </a:p>
          <a:p>
            <a:pPr marL="457200" lvl="1">
              <a:buFont typeface="Lucida Grande"/>
              <a:buChar char="–"/>
            </a:pPr>
            <a:r>
              <a:rPr lang="en-US" sz="1800" dirty="0"/>
              <a:t>1 with trans women (n=8; 4 gay identified and 4 heterosexual)</a:t>
            </a:r>
          </a:p>
          <a:p>
            <a:pPr>
              <a:spcBef>
                <a:spcPts val="2800"/>
              </a:spcBef>
            </a:pPr>
            <a:r>
              <a:rPr lang="en-US" sz="2000" dirty="0"/>
              <a:t>Key informant interviews (n=13)</a:t>
            </a:r>
          </a:p>
          <a:p>
            <a:pPr>
              <a:spcBef>
                <a:spcPts val="2800"/>
              </a:spcBef>
            </a:pPr>
            <a:r>
              <a:rPr lang="en-US" sz="2000" dirty="0"/>
              <a:t>Cross-sectional tablet-based survey with peer driven sampling</a:t>
            </a:r>
          </a:p>
          <a:p>
            <a:pPr lvl="1">
              <a:spcBef>
                <a:spcPts val="2800"/>
              </a:spcBef>
            </a:pPr>
            <a:r>
              <a:rPr lang="en-US" sz="1800" dirty="0"/>
              <a:t>MSM (n=556, median: 24, IQR: 22-28), trans women (n=130, median: 24, range: 16-44)</a:t>
            </a:r>
          </a:p>
        </p:txBody>
      </p:sp>
    </p:spTree>
    <p:extLst>
      <p:ext uri="{BB962C8B-B14F-4D97-AF65-F5344CB8AC3E}">
        <p14:creationId xmlns:p14="http://schemas.microsoft.com/office/powerpoint/2010/main" val="39698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165198-1FB7-B345-B289-943B13C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findings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BF9BF-7F74-D447-8F50-4496D0A61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4" y="1971676"/>
            <a:ext cx="4891275" cy="1924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11A2D-C001-9D40-AA74-BE2BF9A0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8804"/>
            <a:ext cx="5238177" cy="14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9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C450-1A1F-9642-9AC4-EF880B4E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testing barriers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9B4C811-9412-7B4F-8B50-F2B1A1957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2054319"/>
              </p:ext>
            </p:extLst>
          </p:nvPr>
        </p:nvGraphicFramePr>
        <p:xfrm>
          <a:off x="2936466" y="1812766"/>
          <a:ext cx="6319068" cy="379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120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0DA2B-AFB4-654C-A18A-CB192BAF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mistreatment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FD2F4-BA58-B647-A7F0-112876E3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“Sometimes, when you go to the clinic and you find out that you are positive, they will look on you ‘a way.’ They may say, “He’s so young, how ‘</a:t>
            </a:r>
            <a:r>
              <a:rPr lang="en-US" sz="2000" dirty="0" err="1"/>
              <a:t>im</a:t>
            </a:r>
            <a:r>
              <a:rPr lang="en-US" sz="2000" dirty="0"/>
              <a:t> [does he] manage to be HIV?” </a:t>
            </a:r>
            <a:r>
              <a:rPr lang="en-US" sz="2000" b="1" dirty="0"/>
              <a:t>Also, if you are gay, you can’t let them know you are gay, if you are a transsexual, you can’t let them know that either”. </a:t>
            </a:r>
            <a:r>
              <a:rPr lang="en-US" sz="2000" dirty="0"/>
              <a:t>(T008)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“The nurse who attended to him told him that he had ‘gone bad’ again because he first has HIV and now he has an STI. </a:t>
            </a:r>
            <a:r>
              <a:rPr lang="en-US" sz="2000" b="1" dirty="0"/>
              <a:t>The nurse also told him that he was not living any life, that he was evil, wicked and was killing off other people. So, he was not going back</a:t>
            </a:r>
            <a:r>
              <a:rPr lang="en-US" sz="2000" dirty="0"/>
              <a:t>”. (KI 1)</a:t>
            </a:r>
          </a:p>
        </p:txBody>
      </p:sp>
    </p:spTree>
    <p:extLst>
      <p:ext uri="{BB962C8B-B14F-4D97-AF65-F5344CB8AC3E}">
        <p14:creationId xmlns:p14="http://schemas.microsoft.com/office/powerpoint/2010/main" val="885455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AC5D-6EF0-564F-9656-11E5B5C0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Confidentiality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2896-BC9A-C04F-94D5-25C431001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“In terms of being fearful, it’s the confidentiality thing. </a:t>
            </a:r>
            <a:r>
              <a:rPr lang="en-US" sz="2000" b="1" dirty="0"/>
              <a:t>When you go to clinic or other places, sometimes you go to the doctor and then when you come out everybody knows your business. </a:t>
            </a:r>
            <a:r>
              <a:rPr lang="en-US" sz="2000" dirty="0"/>
              <a:t>So, </a:t>
            </a:r>
            <a:r>
              <a:rPr lang="en-US" sz="2000" b="1" dirty="0"/>
              <a:t>that’s a big thing in terms of going to get an HIV test</a:t>
            </a:r>
            <a:r>
              <a:rPr lang="en-US" sz="2000" dirty="0"/>
              <a:t>, people are going to be afraid that confidentiality is not upheld”. (focus group discussion MSM)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I seek sexual healthcare from clinics that is not of LGBT groups</a:t>
            </a:r>
            <a:r>
              <a:rPr lang="en-US" sz="2000" dirty="0"/>
              <a:t>, a clinic where ‘normal’ people go to.” (T012)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“If you go to a place where gays work, </a:t>
            </a:r>
            <a:r>
              <a:rPr lang="en-US" sz="2000" b="1" dirty="0"/>
              <a:t>you might worry at times that they’ll bring out your results to people on the street to other friends</a:t>
            </a:r>
            <a:r>
              <a:rPr lang="en-US" sz="2000" dirty="0"/>
              <a:t>” (T003).</a:t>
            </a:r>
          </a:p>
        </p:txBody>
      </p:sp>
    </p:spTree>
    <p:extLst>
      <p:ext uri="{BB962C8B-B14F-4D97-AF65-F5344CB8AC3E}">
        <p14:creationId xmlns:p14="http://schemas.microsoft.com/office/powerpoint/2010/main" val="900043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7D5B-7676-8C4F-8EF2-E138E008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HIV-related stigma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EE3D-C3CF-D344-9772-C1EB0EFA8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There is still a stigma attached that if you have it </a:t>
            </a:r>
            <a:r>
              <a:rPr lang="en-US" sz="2000" b="1" i="1" dirty="0" err="1"/>
              <a:t>yuh</a:t>
            </a:r>
            <a:r>
              <a:rPr lang="en-US" sz="2000" b="1" i="1" dirty="0"/>
              <a:t> jus a go dead </a:t>
            </a:r>
            <a:r>
              <a:rPr lang="en-US" sz="2000" dirty="0"/>
              <a:t>[you will just die]. Just knowing is still difficult.” (MSM FGD)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The stigma that’s attached to being positive is that your life will end</a:t>
            </a:r>
            <a:r>
              <a:rPr lang="en-US" sz="2000" dirty="0"/>
              <a:t>. So you need something to say to those people other than ‘there are persons you can talk to.’” (M001)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b="1" dirty="0"/>
              <a:t>You and your partner, no matter how you love each other once you go to do a test and it comes</a:t>
            </a:r>
          </a:p>
          <a:p>
            <a:pPr marL="0" indent="0">
              <a:buNone/>
            </a:pPr>
            <a:r>
              <a:rPr lang="en-US" sz="2000" b="1" dirty="0"/>
              <a:t>back positive the love isn’t there anymore</a:t>
            </a:r>
            <a:r>
              <a:rPr lang="en-US" sz="2000" dirty="0"/>
              <a:t>. The love will drop and nobody wants that and there’s</a:t>
            </a:r>
          </a:p>
          <a:p>
            <a:pPr marL="0" indent="0">
              <a:buNone/>
            </a:pPr>
            <a:r>
              <a:rPr lang="en-US" sz="2000" dirty="0"/>
              <a:t>the risk that they might tell other persons about you and that’s not nice”. (MSM FGD)</a:t>
            </a:r>
          </a:p>
        </p:txBody>
      </p:sp>
    </p:spTree>
    <p:extLst>
      <p:ext uri="{BB962C8B-B14F-4D97-AF65-F5344CB8AC3E}">
        <p14:creationId xmlns:p14="http://schemas.microsoft.com/office/powerpoint/2010/main" val="3664265783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15397</TotalTime>
  <Words>1915</Words>
  <Application>Microsoft Office PowerPoint</Application>
  <PresentationFormat>Widescreen</PresentationFormat>
  <Paragraphs>142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Book</vt:lpstr>
      <vt:lpstr>Lucida Grande</vt:lpstr>
      <vt:lpstr>Raleway</vt:lpstr>
      <vt:lpstr>AIDS 2016_Template</vt:lpstr>
      <vt:lpstr>Overcoming barriers to HIV testing among young MSM and transgender women in Jamaica</vt:lpstr>
      <vt:lpstr>PowerPoint Presentation</vt:lpstr>
      <vt:lpstr>HIV in Jamaica</vt:lpstr>
      <vt:lpstr>Mixed-methods study</vt:lpstr>
      <vt:lpstr>Qualitative findings </vt:lpstr>
      <vt:lpstr>HIV testing barriers </vt:lpstr>
      <vt:lpstr>Healthcare mistreatment</vt:lpstr>
      <vt:lpstr>Confidentiality issues</vt:lpstr>
      <vt:lpstr>HIV-related stigma </vt:lpstr>
      <vt:lpstr>HIV testing facilitators</vt:lpstr>
      <vt:lpstr>Improve access</vt:lpstr>
      <vt:lpstr>Social support </vt:lpstr>
      <vt:lpstr>Benefits of knowing one’s status</vt:lpstr>
      <vt:lpstr>Reduce multi-level stigma</vt:lpstr>
      <vt:lpstr>Quantitative findings </vt:lpstr>
      <vt:lpstr>HIV testing among young MSM</vt:lpstr>
      <vt:lpstr>STI testing among young MSM</vt:lpstr>
      <vt:lpstr>HIV testing among transgender women</vt:lpstr>
      <vt:lpstr>PowerPoint Presentation</vt:lpstr>
      <vt:lpstr>Syphilis testing among transgender women</vt:lpstr>
      <vt:lpstr>Multi-level testing approaches</vt:lpstr>
      <vt:lpstr>Acknowledgments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239</cp:revision>
  <cp:lastPrinted>2017-01-16T15:31:13Z</cp:lastPrinted>
  <dcterms:created xsi:type="dcterms:W3CDTF">2017-01-13T09:09:35Z</dcterms:created>
  <dcterms:modified xsi:type="dcterms:W3CDTF">2019-07-22T19:39:05Z</dcterms:modified>
</cp:coreProperties>
</file>